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27"/>
  </p:notesMasterIdLst>
  <p:sldIdLst>
    <p:sldId id="259" r:id="rId2"/>
    <p:sldId id="955" r:id="rId3"/>
    <p:sldId id="1132" r:id="rId4"/>
    <p:sldId id="1181" r:id="rId5"/>
    <p:sldId id="1151" r:id="rId6"/>
    <p:sldId id="1152" r:id="rId7"/>
    <p:sldId id="1153" r:id="rId8"/>
    <p:sldId id="1149" r:id="rId9"/>
    <p:sldId id="1154" r:id="rId10"/>
    <p:sldId id="1155" r:id="rId11"/>
    <p:sldId id="1156" r:id="rId12"/>
    <p:sldId id="1157" r:id="rId13"/>
    <p:sldId id="1158" r:id="rId14"/>
    <p:sldId id="1159" r:id="rId15"/>
    <p:sldId id="1161" r:id="rId16"/>
    <p:sldId id="1164" r:id="rId17"/>
    <p:sldId id="1183" r:id="rId18"/>
    <p:sldId id="1166" r:id="rId19"/>
    <p:sldId id="1167" r:id="rId20"/>
    <p:sldId id="1168" r:id="rId21"/>
    <p:sldId id="1173" r:id="rId22"/>
    <p:sldId id="1170" r:id="rId23"/>
    <p:sldId id="1171" r:id="rId24"/>
    <p:sldId id="1184" r:id="rId25"/>
    <p:sldId id="1163" r:id="rId26"/>
  </p:sldIdLst>
  <p:sldSz cx="12192000" cy="6858000"/>
  <p:notesSz cx="6858000" cy="9144000"/>
  <p:embeddedFontLst>
    <p:embeddedFont>
      <p:font typeface="Gmarket Sans TTF Bold" panose="02000000000000000000" pitchFamily="2" charset="-127"/>
      <p:bold r:id="rId28"/>
    </p:embeddedFont>
    <p:embeddedFont>
      <p:font typeface="Gmarket Sans TTF Medium" panose="02000000000000000000" pitchFamily="2" charset="-127"/>
      <p:regular r:id="rId29"/>
    </p:embeddedFont>
    <p:embeddedFont>
      <p:font typeface="G마켓 산스 TTF Bold" panose="02000000000000000000" pitchFamily="2" charset="-127"/>
      <p:bold r:id="rId30"/>
    </p:embeddedFont>
    <p:embeddedFont>
      <p:font typeface="G마켓 산스 TTF Medium" panose="02000000000000000000" pitchFamily="2" charset="-127"/>
      <p:regular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93" userDrawn="1">
          <p15:clr>
            <a:srgbClr val="A4A3A4"/>
          </p15:clr>
        </p15:guide>
        <p15:guide id="2" pos="86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83F2"/>
    <a:srgbClr val="002060"/>
    <a:srgbClr val="346EBB"/>
    <a:srgbClr val="232669"/>
    <a:srgbClr val="1A1613"/>
    <a:srgbClr val="FF0000"/>
    <a:srgbClr val="008400"/>
    <a:srgbClr val="F0F0F0"/>
    <a:srgbClr val="008000"/>
    <a:srgbClr val="4BA8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22"/>
    <p:restoredTop sz="95090" autoAdjust="0"/>
  </p:normalViewPr>
  <p:slideViewPr>
    <p:cSldViewPr snapToGrid="0" showGuides="1">
      <p:cViewPr>
        <p:scale>
          <a:sx n="98" d="100"/>
          <a:sy n="98" d="100"/>
        </p:scale>
        <p:origin x="461" y="-586"/>
      </p:cViewPr>
      <p:guideLst>
        <p:guide orient="horz" pos="3793"/>
        <p:guide pos="86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C8AE2-42FC-1147-8D70-9CC13A3CED4B}" type="datetimeFigureOut">
              <a:rPr kumimoji="1" lang="ko-Kore-KR" altLang="en-US" smtClean="0"/>
              <a:t>06/15/2024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F79212-2B3E-CD48-9635-2623FDEFB66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1732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느낀점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넣을까말까</a:t>
            </a:r>
            <a:r>
              <a:rPr kumimoji="1" lang="ko-KR" altLang="en-US" dirty="0"/>
              <a:t> 고민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8D9575-704E-44E0-A6C5-F51EA90CD35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9151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79212-2B3E-CD48-9635-2623FDEFB661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243665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79212-2B3E-CD48-9635-2623FDEFB661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675458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Null</a:t>
            </a:r>
            <a:r>
              <a:rPr kumimoji="1" lang="ko-Kore-KR" altLang="en-US" dirty="0"/>
              <a:t>값</a:t>
            </a:r>
            <a:r>
              <a:rPr kumimoji="1" lang="ko-KR" altLang="en-US" dirty="0"/>
              <a:t> 처리 해당 이미지 확인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정규화 그림 넣을지 말지 고민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79212-2B3E-CD48-9635-2623FDEFB661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876038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소비자심리지수가</a:t>
            </a:r>
            <a:r>
              <a:rPr kumimoji="1" lang="ko-KR" altLang="en-US" dirty="0"/>
              <a:t> 업종과 상관관계 가장 크다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F79212-2B3E-CD48-9635-2623FDEFB661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2238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소비자심리지수가</a:t>
            </a:r>
            <a:r>
              <a:rPr kumimoji="1" lang="ko-KR" altLang="en-US" dirty="0"/>
              <a:t> 업종과 상관관계 가장 크다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F79212-2B3E-CD48-9635-2623FDEFB661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3937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800" i="1" dirty="0">
                <a:solidFill>
                  <a:srgbClr val="3F7F7F"/>
                </a:solidFill>
                <a:effectLst/>
                <a:latin typeface="LiberationMono"/>
              </a:rPr>
              <a:t>#  </a:t>
            </a:r>
            <a:r>
              <a:rPr lang="ko-KR" altLang="en-US" sz="1800" dirty="0">
                <a:solidFill>
                  <a:srgbClr val="3F7F7F"/>
                </a:solidFill>
                <a:effectLst/>
                <a:latin typeface="WenQuanYiZenHei"/>
              </a:rPr>
              <a:t>최종적으로 </a:t>
            </a:r>
            <a:r>
              <a:rPr lang="en" altLang="ko-Kore-KR" sz="1800" i="1" dirty="0">
                <a:solidFill>
                  <a:srgbClr val="3F7F7F"/>
                </a:solidFill>
                <a:effectLst/>
                <a:latin typeface="LiberationMono"/>
              </a:rPr>
              <a:t>Gradient Boosting</a:t>
            </a:r>
            <a:r>
              <a:rPr lang="ko-KR" altLang="en-US" sz="1800" dirty="0">
                <a:solidFill>
                  <a:srgbClr val="3F7F7F"/>
                </a:solidFill>
                <a:effectLst/>
                <a:latin typeface="WenQuanYiZenHei"/>
              </a:rPr>
              <a:t>이 성능이 제일 높음 </a:t>
            </a:r>
            <a:r>
              <a:rPr lang="en-US" altLang="ko-KR" sz="1800" i="1" dirty="0">
                <a:solidFill>
                  <a:srgbClr val="3F7F7F"/>
                </a:solidFill>
                <a:effectLst/>
                <a:latin typeface="LiberationMono"/>
              </a:rPr>
              <a:t>(</a:t>
            </a:r>
            <a:r>
              <a:rPr lang="en" altLang="ko-Kore-KR" sz="1800" i="1" dirty="0">
                <a:solidFill>
                  <a:srgbClr val="3F7F7F"/>
                </a:solidFill>
                <a:effectLst/>
                <a:latin typeface="LiberationMono"/>
              </a:rPr>
              <a:t>R^2 : </a:t>
            </a:r>
            <a:r>
              <a:rPr lang="ko-KR" altLang="en-US" sz="1800" dirty="0">
                <a:solidFill>
                  <a:srgbClr val="3F7F7F"/>
                </a:solidFill>
                <a:effectLst/>
                <a:latin typeface="WenQuanYiZenHei"/>
              </a:rPr>
              <a:t>설명력 </a:t>
            </a:r>
            <a:r>
              <a:rPr lang="en-US" altLang="ko-KR" sz="1800" i="1" dirty="0">
                <a:solidFill>
                  <a:srgbClr val="3F7F7F"/>
                </a:solidFill>
                <a:effectLst/>
                <a:latin typeface="LiberationMono"/>
              </a:rPr>
              <a:t>/ </a:t>
            </a:r>
            <a:r>
              <a:rPr lang="en" altLang="ko-Kore-KR" sz="1800" i="1" dirty="0">
                <a:solidFill>
                  <a:srgbClr val="3F7F7F"/>
                </a:solidFill>
                <a:effectLst/>
                <a:latin typeface="LiberationMono"/>
              </a:rPr>
              <a:t>MAE : </a:t>
            </a:r>
            <a:r>
              <a:rPr lang="ko-KR" altLang="en-US" sz="1800" dirty="0" err="1">
                <a:solidFill>
                  <a:srgbClr val="3F7F7F"/>
                </a:solidFill>
                <a:effectLst/>
                <a:latin typeface="WenQuanYiZenHei"/>
              </a:rPr>
              <a:t>실제값</a:t>
            </a:r>
            <a:r>
              <a:rPr lang="ko-KR" altLang="en-US" sz="1800" dirty="0">
                <a:solidFill>
                  <a:srgbClr val="3F7F7F"/>
                </a:solidFill>
                <a:effectLst/>
                <a:latin typeface="WenQuanYiZenHei"/>
              </a:rPr>
              <a:t> 간 </a:t>
            </a:r>
            <a:r>
              <a:rPr lang="ko-KR" altLang="en-US" sz="1800" dirty="0" err="1">
                <a:solidFill>
                  <a:srgbClr val="3F7F7F"/>
                </a:solidFill>
                <a:effectLst/>
                <a:latin typeface="WenQuanYiZenHei"/>
              </a:rPr>
              <a:t>오차값</a:t>
            </a:r>
            <a:r>
              <a:rPr lang="en-US" altLang="ko-KR" sz="1800" i="1" dirty="0">
                <a:solidFill>
                  <a:srgbClr val="3F7F7F"/>
                </a:solidFill>
                <a:effectLst/>
                <a:latin typeface="LiberationMono"/>
              </a:rPr>
              <a:t>) </a:t>
            </a: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F79212-2B3E-CD48-9635-2623FDEFB661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6670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800" i="1" dirty="0">
                <a:solidFill>
                  <a:srgbClr val="3F7F7F"/>
                </a:solidFill>
                <a:effectLst/>
                <a:latin typeface="LiberationMono"/>
              </a:rPr>
              <a:t>#  </a:t>
            </a:r>
            <a:r>
              <a:rPr lang="ko-KR" altLang="en-US" sz="1800" dirty="0">
                <a:solidFill>
                  <a:srgbClr val="3F7F7F"/>
                </a:solidFill>
                <a:effectLst/>
                <a:latin typeface="WenQuanYiZenHei"/>
              </a:rPr>
              <a:t>최종적으로 </a:t>
            </a:r>
            <a:r>
              <a:rPr lang="en" altLang="ko-Kore-KR" sz="1800" i="1" dirty="0">
                <a:solidFill>
                  <a:srgbClr val="3F7F7F"/>
                </a:solidFill>
                <a:effectLst/>
                <a:latin typeface="LiberationMono"/>
              </a:rPr>
              <a:t>Gradient Boosting</a:t>
            </a:r>
            <a:r>
              <a:rPr lang="ko-KR" altLang="en-US" sz="1800" dirty="0">
                <a:solidFill>
                  <a:srgbClr val="3F7F7F"/>
                </a:solidFill>
                <a:effectLst/>
                <a:latin typeface="WenQuanYiZenHei"/>
              </a:rPr>
              <a:t>이 성능이 제일 높음 </a:t>
            </a:r>
            <a:r>
              <a:rPr lang="en-US" altLang="ko-KR" sz="1800" i="1" dirty="0">
                <a:solidFill>
                  <a:srgbClr val="3F7F7F"/>
                </a:solidFill>
                <a:effectLst/>
                <a:latin typeface="LiberationMono"/>
              </a:rPr>
              <a:t>(</a:t>
            </a:r>
            <a:r>
              <a:rPr lang="en" altLang="ko-Kore-KR" sz="1800" i="1" dirty="0">
                <a:solidFill>
                  <a:srgbClr val="3F7F7F"/>
                </a:solidFill>
                <a:effectLst/>
                <a:latin typeface="LiberationMono"/>
              </a:rPr>
              <a:t>R^2 : </a:t>
            </a:r>
            <a:r>
              <a:rPr lang="ko-KR" altLang="en-US" sz="1800" dirty="0">
                <a:solidFill>
                  <a:srgbClr val="3F7F7F"/>
                </a:solidFill>
                <a:effectLst/>
                <a:latin typeface="WenQuanYiZenHei"/>
              </a:rPr>
              <a:t>설명력 </a:t>
            </a:r>
            <a:r>
              <a:rPr lang="en-US" altLang="ko-KR" sz="1800" i="1" dirty="0">
                <a:solidFill>
                  <a:srgbClr val="3F7F7F"/>
                </a:solidFill>
                <a:effectLst/>
                <a:latin typeface="LiberationMono"/>
              </a:rPr>
              <a:t>/ </a:t>
            </a:r>
            <a:r>
              <a:rPr lang="en" altLang="ko-Kore-KR" sz="1800" i="1" dirty="0">
                <a:solidFill>
                  <a:srgbClr val="3F7F7F"/>
                </a:solidFill>
                <a:effectLst/>
                <a:latin typeface="LiberationMono"/>
              </a:rPr>
              <a:t>MAE : </a:t>
            </a:r>
            <a:r>
              <a:rPr lang="ko-KR" altLang="en-US" sz="1800" dirty="0" err="1">
                <a:solidFill>
                  <a:srgbClr val="3F7F7F"/>
                </a:solidFill>
                <a:effectLst/>
                <a:latin typeface="WenQuanYiZenHei"/>
              </a:rPr>
              <a:t>실제값</a:t>
            </a:r>
            <a:r>
              <a:rPr lang="ko-KR" altLang="en-US" sz="1800" dirty="0">
                <a:solidFill>
                  <a:srgbClr val="3F7F7F"/>
                </a:solidFill>
                <a:effectLst/>
                <a:latin typeface="WenQuanYiZenHei"/>
              </a:rPr>
              <a:t> 간 </a:t>
            </a:r>
            <a:r>
              <a:rPr lang="ko-KR" altLang="en-US" sz="1800" dirty="0" err="1">
                <a:solidFill>
                  <a:srgbClr val="3F7F7F"/>
                </a:solidFill>
                <a:effectLst/>
                <a:latin typeface="WenQuanYiZenHei"/>
              </a:rPr>
              <a:t>오차값</a:t>
            </a:r>
            <a:r>
              <a:rPr lang="en-US" altLang="ko-KR" sz="1800" i="1" dirty="0">
                <a:solidFill>
                  <a:srgbClr val="3F7F7F"/>
                </a:solidFill>
                <a:effectLst/>
                <a:latin typeface="LiberationMono"/>
              </a:rPr>
              <a:t>) </a:t>
            </a: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F79212-2B3E-CD48-9635-2623FDEFB661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3281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800" i="1" dirty="0">
                <a:solidFill>
                  <a:srgbClr val="3F7F7F"/>
                </a:solidFill>
                <a:effectLst/>
                <a:latin typeface="LiberationMono"/>
              </a:rPr>
              <a:t>#  </a:t>
            </a:r>
            <a:r>
              <a:rPr lang="ko-KR" altLang="en-US" sz="1800" dirty="0">
                <a:solidFill>
                  <a:srgbClr val="3F7F7F"/>
                </a:solidFill>
                <a:effectLst/>
                <a:latin typeface="WenQuanYiZenHei"/>
              </a:rPr>
              <a:t>최종적으로 </a:t>
            </a:r>
            <a:r>
              <a:rPr lang="en" altLang="ko-Kore-KR" sz="1800" i="1" dirty="0">
                <a:solidFill>
                  <a:srgbClr val="3F7F7F"/>
                </a:solidFill>
                <a:effectLst/>
                <a:latin typeface="LiberationMono"/>
              </a:rPr>
              <a:t>Gradient Boosting</a:t>
            </a:r>
            <a:r>
              <a:rPr lang="ko-KR" altLang="en-US" sz="1800" dirty="0">
                <a:solidFill>
                  <a:srgbClr val="3F7F7F"/>
                </a:solidFill>
                <a:effectLst/>
                <a:latin typeface="WenQuanYiZenHei"/>
              </a:rPr>
              <a:t>이 성능이 제일 높음 </a:t>
            </a:r>
            <a:r>
              <a:rPr lang="en-US" altLang="ko-KR" sz="1800" i="1" dirty="0">
                <a:solidFill>
                  <a:srgbClr val="3F7F7F"/>
                </a:solidFill>
                <a:effectLst/>
                <a:latin typeface="LiberationMono"/>
              </a:rPr>
              <a:t>(</a:t>
            </a:r>
            <a:r>
              <a:rPr lang="en" altLang="ko-Kore-KR" sz="1800" i="1" dirty="0">
                <a:solidFill>
                  <a:srgbClr val="3F7F7F"/>
                </a:solidFill>
                <a:effectLst/>
                <a:latin typeface="LiberationMono"/>
              </a:rPr>
              <a:t>R^2 : </a:t>
            </a:r>
            <a:r>
              <a:rPr lang="ko-KR" altLang="en-US" sz="1800" dirty="0">
                <a:solidFill>
                  <a:srgbClr val="3F7F7F"/>
                </a:solidFill>
                <a:effectLst/>
                <a:latin typeface="WenQuanYiZenHei"/>
              </a:rPr>
              <a:t>설명력 </a:t>
            </a:r>
            <a:r>
              <a:rPr lang="en-US" altLang="ko-KR" sz="1800" i="1" dirty="0">
                <a:solidFill>
                  <a:srgbClr val="3F7F7F"/>
                </a:solidFill>
                <a:effectLst/>
                <a:latin typeface="LiberationMono"/>
              </a:rPr>
              <a:t>/ </a:t>
            </a:r>
            <a:r>
              <a:rPr lang="en" altLang="ko-Kore-KR" sz="1800" i="1" dirty="0">
                <a:solidFill>
                  <a:srgbClr val="3F7F7F"/>
                </a:solidFill>
                <a:effectLst/>
                <a:latin typeface="LiberationMono"/>
              </a:rPr>
              <a:t>MAE : </a:t>
            </a:r>
            <a:r>
              <a:rPr lang="ko-KR" altLang="en-US" sz="1800" dirty="0" err="1">
                <a:solidFill>
                  <a:srgbClr val="3F7F7F"/>
                </a:solidFill>
                <a:effectLst/>
                <a:latin typeface="WenQuanYiZenHei"/>
              </a:rPr>
              <a:t>실제값</a:t>
            </a:r>
            <a:r>
              <a:rPr lang="ko-KR" altLang="en-US" sz="1800" dirty="0">
                <a:solidFill>
                  <a:srgbClr val="3F7F7F"/>
                </a:solidFill>
                <a:effectLst/>
                <a:latin typeface="WenQuanYiZenHei"/>
              </a:rPr>
              <a:t> 간 </a:t>
            </a:r>
            <a:r>
              <a:rPr lang="ko-KR" altLang="en-US" sz="1800" dirty="0" err="1">
                <a:solidFill>
                  <a:srgbClr val="3F7F7F"/>
                </a:solidFill>
                <a:effectLst/>
                <a:latin typeface="WenQuanYiZenHei"/>
              </a:rPr>
              <a:t>오차값</a:t>
            </a:r>
            <a:r>
              <a:rPr lang="en-US" altLang="ko-KR" sz="1800" i="1" dirty="0">
                <a:solidFill>
                  <a:srgbClr val="3F7F7F"/>
                </a:solidFill>
                <a:effectLst/>
                <a:latin typeface="LiberationMono"/>
              </a:rPr>
              <a:t>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 i="1" dirty="0">
                <a:solidFill>
                  <a:srgbClr val="3F7F7F"/>
                </a:solidFill>
                <a:effectLst/>
                <a:latin typeface="LiberationMono"/>
              </a:rPr>
              <a:t>코드 딸 수 있는 부분이 있는지 검토</a:t>
            </a: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F79212-2B3E-CD48-9635-2623FDEFB661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43911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모든</a:t>
            </a:r>
            <a:r>
              <a:rPr kumimoji="1" lang="ko-KR" altLang="en-US" dirty="0"/>
              <a:t> 지수 포함해 성능평가 신뢰성 높음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79212-2B3E-CD48-9635-2623FDEFB661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018818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8D9575-704E-44E0-A6C5-F51EA90CD35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82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79212-2B3E-CD48-9635-2623FDEFB661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552000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고도화</a:t>
            </a:r>
            <a:r>
              <a:rPr kumimoji="1" lang="ko-KR" altLang="en-US" dirty="0"/>
              <a:t> 방안 보완 필요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79212-2B3E-CD48-9635-2623FDEFB661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50018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주제선정</a:t>
            </a:r>
            <a:r>
              <a:rPr kumimoji="1" lang="ko-KR" altLang="en-US" dirty="0"/>
              <a:t> 배경 설명 방안 </a:t>
            </a:r>
            <a:r>
              <a:rPr kumimoji="1" lang="en-US" altLang="ko-KR" dirty="0"/>
              <a:t>1)</a:t>
            </a:r>
            <a:r>
              <a:rPr kumimoji="1" lang="ko-KR" altLang="en-US" dirty="0"/>
              <a:t> 발표자 개인적인 경험 </a:t>
            </a:r>
            <a:r>
              <a:rPr kumimoji="1" lang="en-US" altLang="ko-KR" dirty="0"/>
              <a:t>2)</a:t>
            </a:r>
            <a:r>
              <a:rPr kumimoji="1" lang="ko-KR" altLang="en-US" dirty="0"/>
              <a:t> 코로나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전쟁 등 사례로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F79212-2B3E-CD48-9635-2623FDEFB661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5380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삭제 고민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79212-2B3E-CD48-9635-2623FDEFB661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24768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79212-2B3E-CD48-9635-2623FDEFB661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0676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79212-2B3E-CD48-9635-2623FDEFB661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0514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79212-2B3E-CD48-9635-2623FDEFB661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75171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79212-2B3E-CD48-9635-2623FDEFB661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81670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데이터크기</a:t>
            </a:r>
            <a:r>
              <a:rPr kumimoji="1" lang="ko-KR" altLang="en-US" dirty="0"/>
              <a:t> 필요</a:t>
            </a:r>
            <a:r>
              <a:rPr kumimoji="1" lang="en-US" altLang="ko-KR" dirty="0"/>
              <a:t>?</a:t>
            </a:r>
            <a:r>
              <a:rPr kumimoji="1" lang="ko-KR" altLang="en-US" dirty="0"/>
              <a:t> 출처 명시 필요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79212-2B3E-CD48-9635-2623FDEFB661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46912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5C5240-6E5F-4B31-A872-6B1D88173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5B3524B-0294-4F15-A014-31078A5CED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A23BFD-B6DA-40E5-85F5-96858C293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7327F3-38A8-47CD-ADF5-70B7BEF13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E68892-173F-49C2-B01B-057F6FF03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133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012F-0176-4E9E-8700-0A0661D16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44D9DD-C0EB-44F5-B29E-F1D91F0629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55FA84-58BD-405C-A3D0-2D1C801FE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9AD9DF-4C08-4AB6-85B1-811532DC1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E41720-229A-42D9-92F1-4F412641C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329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358877-40B7-4CD8-BD21-C64282B49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464B73-2104-487F-AB09-8F0C304FA4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4C7A8D-D54D-46D6-940A-CCED90059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112525-0282-48F3-B811-88DF975C4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7758BC-D937-4CBB-AAF4-8C889F7E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64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38C5C-E1D4-4FD4-94E2-2C9367C3A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6C627-F473-457A-9988-D2518BDD7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127FAB-7C0D-4D39-9FDB-9156C1E25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1BE85-1D52-4222-8F0B-4A1425F1A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A6672B-DE71-4047-B18E-C4C65671D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220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D60C4-582A-4CF1-A15C-FCF832E0C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582967-D20C-440E-8126-8F5DD4C4CD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98925E-A4C3-40BA-9A75-B193A27F2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57A671-02F1-40CD-B237-585556E05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88B085-B420-487E-9936-803F22984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189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103FA-8EEF-4F05-B413-65FDB4E57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662A8C-BEB1-49C5-825E-C0AB99C34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722A3A-B392-46CB-A8F8-7ACC2675F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E26B4D-9BD0-4CE0-884C-85B277871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3ACB10-C8DA-4824-9258-EC01B11EF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4BF8EF-E3F1-4E89-9B15-C65EB8544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543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C333EB-8D51-48C7-9283-B91E716AF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5FAA0A-7372-4878-930C-AA5DB59B9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9567D0-0E36-4333-8755-6763A6B5C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12B81F-3A8F-4FA9-A349-BC760E0994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A737BE-04FE-41AD-8853-5E082D077F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92D02A6-1F38-4348-BCA9-243102CE3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C7BA1F-07EB-4F98-88C2-DF17E527C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37B95F-E6BF-4C68-9914-C6EB433B1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368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859459-2BD6-4CA1-A326-D1941AA9A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1E9E54-E330-4369-B561-5CB7820CB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D9DFCA-C33C-4112-8560-3D9E80047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44E907-6E16-42E6-9B51-B97F5ECBF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366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89293E6-A76A-4C10-919A-8EBBB2594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18C94CC-6044-47D7-9BE2-FCE54A2CD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6CB197-A78B-48EB-AB8B-361109FE8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1586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>
          <p15:clr>
            <a:srgbClr val="FBAE40"/>
          </p15:clr>
        </p15:guide>
        <p15:guide id="2" pos="710">
          <p15:clr>
            <a:srgbClr val="FBAE40"/>
          </p15:clr>
        </p15:guide>
        <p15:guide id="3" orient="horz" pos="3861">
          <p15:clr>
            <a:srgbClr val="FBAE40"/>
          </p15:clr>
        </p15:guide>
        <p15:guide id="4" pos="697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791618-825B-4DD2-B25C-CDF6380BB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DA5AAB-9976-4EFF-B30E-317533B84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2D278B-2CB5-4A7A-8C3F-ECBF42D401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B4FC51-4A28-4B0B-8034-8AC5D89E8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F36C31-31E3-4916-8883-120ABA173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08448D-052E-4F7D-8ABB-379FA2B82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941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2730BE-A2C3-4403-AD32-EE0574EDD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30AFB0B-E563-44AB-884E-F93C2C328C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063B5A-592D-42A6-80FE-56278D9665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F7A140-2103-492C-A9E6-6E4B4C293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D789ED-38DF-4025-80BE-1EB38C3F2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9687CD-6E39-4BEE-AC80-5FE005DEB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757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FC97E8-EE6B-4430-BA61-A881F32DB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9268BD-794A-44AD-B17F-0CCCF4ED6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F4BA6B-5D02-4CA1-8E4B-F87C8CC493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FAFCD-FAAF-4E36-AC9C-2E78EABD98E4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ACB934-C17E-4823-AAF4-A7E279FAE2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321BA0-C6B4-456E-AD7C-D64840BEB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355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3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6.png"/><Relationship Id="rId7" Type="http://schemas.openxmlformats.org/officeDocument/2006/relationships/hyperlink" Target="http://ju1115kr.iptime.org:5000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svg"/><Relationship Id="rId4" Type="http://schemas.openxmlformats.org/officeDocument/2006/relationships/image" Target="../media/image6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1329"/>
          <a:stretch>
            <a:fillRect/>
          </a:stretch>
        </p:blipFill>
        <p:spPr>
          <a:xfrm>
            <a:off x="0" y="0"/>
            <a:ext cx="12192001" cy="3070289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CCE8D3C0-18EE-9732-63E2-7588C5DA06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rcRect t="29293" b="29293"/>
          <a:stretch>
            <a:fillRect/>
          </a:stretch>
        </p:blipFill>
        <p:spPr>
          <a:xfrm>
            <a:off x="0" y="3937916"/>
            <a:ext cx="12192000" cy="30702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09F44D-5403-4C4E-DC06-97DCBDFED22D}"/>
              </a:ext>
            </a:extLst>
          </p:cNvPr>
          <p:cNvSpPr txBox="1"/>
          <p:nvPr/>
        </p:nvSpPr>
        <p:spPr>
          <a:xfrm>
            <a:off x="742788" y="1630554"/>
            <a:ext cx="5110373" cy="15573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defTabSz="609630" latinLnBrk="1">
              <a:defRPr/>
            </a:pPr>
            <a:r>
              <a:rPr lang="ko-KR" altLang="en-US" sz="4400" spc="-1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</a:rPr>
              <a:t>거시경제 변수에 따른</a:t>
            </a:r>
            <a:endParaRPr lang="en-US" altLang="ko-KR" sz="4000" spc="-100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bg1"/>
              </a:solidFill>
            </a:endParaRPr>
          </a:p>
          <a:p>
            <a:pPr defTabSz="609630" latinLnBrk="1">
              <a:defRPr/>
            </a:pPr>
            <a:r>
              <a:rPr lang="ko-KR" altLang="en-US" sz="4800" spc="-1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</a:rPr>
              <a:t>산업 리스크 예측</a:t>
            </a:r>
            <a:endParaRPr lang="en-US" altLang="ko-KR" sz="4800" spc="-100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AD622D5-7272-DB66-2E3A-28FA77751E16}"/>
              </a:ext>
            </a:extLst>
          </p:cNvPr>
          <p:cNvGrpSpPr/>
          <p:nvPr/>
        </p:nvGrpSpPr>
        <p:grpSpPr>
          <a:xfrm>
            <a:off x="8190039" y="3379055"/>
            <a:ext cx="4001961" cy="262781"/>
            <a:chOff x="1381401" y="5085263"/>
            <a:chExt cx="4986951" cy="53266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381401" y="5085263"/>
              <a:ext cx="329908" cy="49909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49F39D-55A5-FECB-065B-B2439EB85004}"/>
                </a:ext>
              </a:extLst>
            </p:cNvPr>
            <p:cNvSpPr txBox="1"/>
            <p:nvPr/>
          </p:nvSpPr>
          <p:spPr>
            <a:xfrm>
              <a:off x="1739718" y="5118830"/>
              <a:ext cx="4628634" cy="49909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609630" latinLnBrk="1">
                <a:defRPr/>
              </a:pPr>
              <a:r>
                <a:rPr lang="en-US" altLang="ko-KR" sz="1600" spc="-33" dirty="0">
                  <a:ln>
                    <a:solidFill>
                      <a:srgbClr val="EBECF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SERA(</a:t>
              </a:r>
              <a:r>
                <a:rPr lang="en-US" altLang="ko-KR" sz="1600" spc="-33" dirty="0" err="1">
                  <a:ln>
                    <a:solidFill>
                      <a:srgbClr val="EBECF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Shinhan</a:t>
              </a:r>
              <a:r>
                <a:rPr lang="en-US" altLang="ko-KR" sz="1600" spc="-33" dirty="0">
                  <a:ln>
                    <a:solidFill>
                      <a:srgbClr val="EBECF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 Eco Risk Analysts)</a:t>
              </a:r>
              <a:endParaRPr lang="ko-KR" altLang="en-US" sz="1600" spc="-33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F78800E-B19A-9B3A-F2EC-796832BB854D}"/>
              </a:ext>
            </a:extLst>
          </p:cNvPr>
          <p:cNvSpPr txBox="1"/>
          <p:nvPr/>
        </p:nvSpPr>
        <p:spPr>
          <a:xfrm>
            <a:off x="8902149" y="3691695"/>
            <a:ext cx="390640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defTabSz="609630" latinLnBrk="1">
              <a:defRPr/>
            </a:pPr>
            <a:r>
              <a:rPr lang="en-US" altLang="ko-KR" spc="-33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</a:rPr>
              <a:t>8</a:t>
            </a:r>
            <a:r>
              <a:rPr lang="ko-KR" altLang="en-US" spc="-33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</a:rPr>
              <a:t>조 </a:t>
            </a:r>
            <a:r>
              <a:rPr lang="ko-KR" altLang="en-US" spc="-33" dirty="0" err="1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</a:rPr>
              <a:t>ㅣ</a:t>
            </a:r>
            <a:r>
              <a:rPr lang="ko-KR" altLang="en-US" spc="-33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</a:rPr>
              <a:t> </a:t>
            </a:r>
            <a:r>
              <a:rPr lang="ko-KR" altLang="en-US" spc="-33" dirty="0" err="1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</a:rPr>
              <a:t>고다연</a:t>
            </a:r>
            <a:r>
              <a:rPr lang="ko-KR" altLang="en-US" spc="-33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</a:rPr>
              <a:t>  </a:t>
            </a:r>
            <a:r>
              <a:rPr lang="ko-KR" altLang="en-US" spc="-33" dirty="0" err="1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</a:rPr>
              <a:t>기여은</a:t>
            </a:r>
            <a:r>
              <a:rPr lang="ko-KR" altLang="en-US" spc="-33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</a:rPr>
              <a:t>  이주영  임형준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78E60D-664E-4210-74A5-494CBF9E27B0}"/>
              </a:ext>
            </a:extLst>
          </p:cNvPr>
          <p:cNvSpPr txBox="1"/>
          <p:nvPr/>
        </p:nvSpPr>
        <p:spPr>
          <a:xfrm>
            <a:off x="742788" y="933551"/>
            <a:ext cx="4118505" cy="4739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defTabSz="609630" latinLnBrk="1">
              <a:defRPr/>
            </a:pPr>
            <a:r>
              <a:rPr lang="en-US" altLang="ko-KR" spc="-100" dirty="0">
                <a:ln>
                  <a:solidFill>
                    <a:prstClr val="black">
                      <a:alpha val="0"/>
                    </a:prstClr>
                  </a:solidFill>
                </a:ln>
              </a:rPr>
              <a:t>“</a:t>
            </a:r>
            <a:r>
              <a:rPr lang="ko-KR" altLang="en-US" spc="-100" dirty="0">
                <a:ln>
                  <a:solidFill>
                    <a:prstClr val="black">
                      <a:alpha val="0"/>
                    </a:prstClr>
                  </a:solidFill>
                </a:ln>
              </a:rPr>
              <a:t>호재일까</a:t>
            </a:r>
            <a:r>
              <a:rPr lang="en-US" altLang="ko-KR" spc="-100" dirty="0">
                <a:ln>
                  <a:solidFill>
                    <a:prstClr val="black">
                      <a:alpha val="0"/>
                    </a:prstClr>
                  </a:solidFill>
                </a:ln>
              </a:rPr>
              <a:t>, </a:t>
            </a:r>
            <a:r>
              <a:rPr lang="ko-KR" altLang="en-US" spc="-100" dirty="0">
                <a:ln>
                  <a:solidFill>
                    <a:prstClr val="black">
                      <a:alpha val="0"/>
                    </a:prstClr>
                  </a:solidFill>
                </a:ln>
              </a:rPr>
              <a:t>악재일까</a:t>
            </a:r>
            <a:r>
              <a:rPr lang="en-US" altLang="ko-KR" spc="-100" dirty="0">
                <a:ln>
                  <a:solidFill>
                    <a:prstClr val="black">
                      <a:alpha val="0"/>
                    </a:prstClr>
                  </a:solidFill>
                </a:ln>
              </a:rPr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1308021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5">
            <a:extLst>
              <a:ext uri="{FF2B5EF4-FFF2-40B4-BE49-F238E27FC236}">
                <a16:creationId xmlns:a16="http://schemas.microsoft.com/office/drawing/2014/main" id="{C03EFAAD-BB38-AE97-6AFE-066DBAD4D7F1}"/>
              </a:ext>
            </a:extLst>
          </p:cNvPr>
          <p:cNvGrpSpPr/>
          <p:nvPr/>
        </p:nvGrpSpPr>
        <p:grpSpPr>
          <a:xfrm>
            <a:off x="0" y="6450556"/>
            <a:ext cx="12192000" cy="407444"/>
            <a:chOff x="0" y="0"/>
            <a:chExt cx="6671512" cy="222955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435FD48-1F46-64DE-F9D9-DD1246DA4345}"/>
                </a:ext>
              </a:extLst>
            </p:cNvPr>
            <p:cNvSpPr/>
            <p:nvPr/>
          </p:nvSpPr>
          <p:spPr>
            <a:xfrm>
              <a:off x="0" y="0"/>
              <a:ext cx="6671512" cy="222955"/>
            </a:xfrm>
            <a:custGeom>
              <a:avLst/>
              <a:gdLst/>
              <a:ahLst/>
              <a:cxnLst/>
              <a:rect l="l" t="t" r="r" b="b"/>
              <a:pathLst>
                <a:path w="6671512" h="222955">
                  <a:moveTo>
                    <a:pt x="0" y="0"/>
                  </a:moveTo>
                  <a:lnTo>
                    <a:pt x="6671512" y="0"/>
                  </a:lnTo>
                  <a:lnTo>
                    <a:pt x="6671512" y="222955"/>
                  </a:lnTo>
                  <a:lnTo>
                    <a:pt x="0" y="222955"/>
                  </a:lnTo>
                  <a:close/>
                </a:path>
              </a:pathLst>
            </a:custGeom>
            <a:solidFill>
              <a:srgbClr val="0283F2">
                <a:alpha val="51765"/>
              </a:srgbClr>
            </a:solidFill>
          </p:spPr>
          <p:txBody>
            <a:bodyPr/>
            <a:lstStyle/>
            <a:p>
              <a:endParaRPr lang="ko-KR" altLang="en-US" sz="1200"/>
            </a:p>
          </p:txBody>
        </p:sp>
      </p:grpSp>
      <p:grpSp>
        <p:nvGrpSpPr>
          <p:cNvPr id="10" name="Group 7">
            <a:extLst>
              <a:ext uri="{FF2B5EF4-FFF2-40B4-BE49-F238E27FC236}">
                <a16:creationId xmlns:a16="http://schemas.microsoft.com/office/drawing/2014/main" id="{7CE6B19B-C265-C55B-DE1D-EDC79B75E0DA}"/>
              </a:ext>
            </a:extLst>
          </p:cNvPr>
          <p:cNvGrpSpPr/>
          <p:nvPr/>
        </p:nvGrpSpPr>
        <p:grpSpPr>
          <a:xfrm>
            <a:off x="0" y="6450556"/>
            <a:ext cx="6095346" cy="407444"/>
            <a:chOff x="0" y="0"/>
            <a:chExt cx="3335398" cy="222955"/>
          </a:xfrm>
        </p:grpSpPr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FAD56635-C027-59CE-5654-A22279FF863E}"/>
                </a:ext>
              </a:extLst>
            </p:cNvPr>
            <p:cNvSpPr/>
            <p:nvPr/>
          </p:nvSpPr>
          <p:spPr>
            <a:xfrm>
              <a:off x="0" y="0"/>
              <a:ext cx="3335398" cy="222955"/>
            </a:xfrm>
            <a:custGeom>
              <a:avLst/>
              <a:gdLst/>
              <a:ahLst/>
              <a:cxnLst/>
              <a:rect l="l" t="t" r="r" b="b"/>
              <a:pathLst>
                <a:path w="3335398" h="222955">
                  <a:moveTo>
                    <a:pt x="0" y="0"/>
                  </a:moveTo>
                  <a:lnTo>
                    <a:pt x="3335398" y="0"/>
                  </a:lnTo>
                  <a:lnTo>
                    <a:pt x="3335398" y="222955"/>
                  </a:lnTo>
                  <a:lnTo>
                    <a:pt x="0" y="222955"/>
                  </a:lnTo>
                  <a:close/>
                </a:path>
              </a:pathLst>
            </a:custGeom>
            <a:solidFill>
              <a:srgbClr val="0283F2">
                <a:alpha val="51765"/>
              </a:srgbClr>
            </a:solidFill>
          </p:spPr>
          <p:txBody>
            <a:bodyPr/>
            <a:lstStyle/>
            <a:p>
              <a:endParaRPr lang="ko-KR" altLang="en-US" sz="1200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D0BA83A-C859-9AD0-C09E-83DCAB498E9A}"/>
              </a:ext>
            </a:extLst>
          </p:cNvPr>
          <p:cNvGrpSpPr/>
          <p:nvPr/>
        </p:nvGrpSpPr>
        <p:grpSpPr>
          <a:xfrm>
            <a:off x="1253002" y="3243651"/>
            <a:ext cx="9695970" cy="3035488"/>
            <a:chOff x="2952750" y="1925768"/>
            <a:chExt cx="6286500" cy="2144582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9ACA3015-4AA1-E308-3A7F-8580DF20D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A240DE4C-CAE3-BB8F-D62D-BB8C403AD7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811851" y="578861"/>
            <a:ext cx="108683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</a:rPr>
              <a:t>독립</a:t>
            </a: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변수 </a:t>
            </a:r>
            <a:r>
              <a:rPr kumimoji="0" lang="en-US" altLang="ko-KR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(1)</a:t>
            </a: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802326" y="836671"/>
            <a:ext cx="2556790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latinLnBrk="1"/>
            <a:r>
              <a:rPr kumimoji="0" lang="ko-KR" altLang="en-US" sz="28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미국 경제 데이터</a:t>
            </a:r>
            <a:endParaRPr kumimoji="0" lang="en-US" altLang="ko-KR" sz="28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32669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B42C236F-68B2-468E-B7AF-9A8E32BAA6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497436"/>
              </p:ext>
            </p:extLst>
          </p:nvPr>
        </p:nvGraphicFramePr>
        <p:xfrm>
          <a:off x="1573949" y="3688144"/>
          <a:ext cx="9050224" cy="24893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95139">
                  <a:extLst>
                    <a:ext uri="{9D8B030D-6E8A-4147-A177-3AD203B41FA5}">
                      <a16:colId xmlns:a16="http://schemas.microsoft.com/office/drawing/2014/main" val="2654866281"/>
                    </a:ext>
                  </a:extLst>
                </a:gridCol>
                <a:gridCol w="976840">
                  <a:extLst>
                    <a:ext uri="{9D8B030D-6E8A-4147-A177-3AD203B41FA5}">
                      <a16:colId xmlns:a16="http://schemas.microsoft.com/office/drawing/2014/main" val="2228712864"/>
                    </a:ext>
                  </a:extLst>
                </a:gridCol>
                <a:gridCol w="3391960">
                  <a:extLst>
                    <a:ext uri="{9D8B030D-6E8A-4147-A177-3AD203B41FA5}">
                      <a16:colId xmlns:a16="http://schemas.microsoft.com/office/drawing/2014/main" val="3422017365"/>
                    </a:ext>
                  </a:extLst>
                </a:gridCol>
                <a:gridCol w="1386285">
                  <a:extLst>
                    <a:ext uri="{9D8B030D-6E8A-4147-A177-3AD203B41FA5}">
                      <a16:colId xmlns:a16="http://schemas.microsoft.com/office/drawing/2014/main" val="681747403"/>
                    </a:ext>
                  </a:extLst>
                </a:gridCol>
              </a:tblGrid>
              <a:tr h="3111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항목</a:t>
                      </a:r>
                    </a:p>
                  </a:txBody>
                  <a:tcPr marL="36000" marR="36000" marT="36000" marB="36000" anchor="ctr">
                    <a:lnB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데이터크기</a:t>
                      </a:r>
                    </a:p>
                  </a:txBody>
                  <a:tcPr marL="0" marR="0" marT="36000" marB="36000" anchor="ctr">
                    <a:lnB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설명</a:t>
                      </a:r>
                    </a:p>
                  </a:txBody>
                  <a:tcPr marL="36000" marR="36000" marT="36000" marB="36000" anchor="ctr">
                    <a:lnB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데이터 주기</a:t>
                      </a:r>
                    </a:p>
                  </a:txBody>
                  <a:tcPr marL="36000" marR="36000" marT="36000" marB="36000" anchor="ctr">
                    <a:lnB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6247669"/>
                  </a:ext>
                </a:extLst>
              </a:tr>
              <a:tr h="3111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미국 </a:t>
                      </a:r>
                      <a:r>
                        <a:rPr lang="en-US" altLang="ko-KR" sz="14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GDP</a:t>
                      </a:r>
                      <a:endParaRPr lang="ko-KR" altLang="en-US" sz="14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36000" marR="36000" marT="36000" marB="36000" anchor="ctr">
                    <a:lnT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7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6430</a:t>
                      </a:r>
                      <a:r>
                        <a:rPr lang="ko-KR" altLang="en-US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*</a:t>
                      </a:r>
                      <a:r>
                        <a:rPr lang="en-US" altLang="ko-KR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7</a:t>
                      </a:r>
                      <a:endParaRPr lang="ko-KR" altLang="en-US" sz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36000" marR="36000" marT="36000" marB="36000" anchor="ctr">
                    <a:lnT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국내총생산</a:t>
                      </a:r>
                      <a:r>
                        <a:rPr lang="en-US" altLang="ko-KR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. </a:t>
                      </a:r>
                      <a:r>
                        <a:rPr lang="ko-KR" altLang="en-US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경제 활동 총합을 측정</a:t>
                      </a:r>
                    </a:p>
                  </a:txBody>
                  <a:tcPr marL="36000" marR="36000" marT="36000" marB="36000" anchor="ctr">
                    <a:lnT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Monthly</a:t>
                      </a:r>
                      <a:endParaRPr lang="ko-KR" altLang="en-US" sz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36000" marR="36000" marT="36000" marB="36000" anchor="ctr">
                    <a:lnT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67116789"/>
                  </a:ext>
                </a:extLst>
              </a:tr>
              <a:tr h="311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 err="1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미연준금리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  <a:cs typeface="+mn-cs"/>
                      </a:endParaRPr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연방준비제도의 기준금리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Monthly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712144886"/>
                  </a:ext>
                </a:extLst>
              </a:tr>
              <a:tr h="311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미국 </a:t>
                      </a:r>
                      <a:r>
                        <a:rPr kumimoji="0" lang="ko-KR" altLang="en-US" sz="1400" b="0" i="0" u="none" strike="noStrike" kern="1200" cap="none" spc="0" normalizeH="0" baseline="0" noProof="0" dirty="0" err="1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기대인플레이션률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  <a:cs typeface="+mn-cs"/>
                      </a:endParaRPr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미래 인플레이션에 대한 기대치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Daily 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54947286"/>
                  </a:ext>
                </a:extLst>
              </a:tr>
              <a:tr h="311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미국 비농업고용지수</a:t>
                      </a:r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비농업 부문 고용 총수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Monthly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29253141"/>
                  </a:ext>
                </a:extLst>
              </a:tr>
              <a:tr h="311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미국 실업률</a:t>
                      </a:r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미국 실업자수 비율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Monthly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937426614"/>
                  </a:ext>
                </a:extLst>
              </a:tr>
              <a:tr h="311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미국 소비자물가지수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(CPI)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  <a:cs typeface="+mn-cs"/>
                      </a:endParaRPr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소비자 물가 변동을 측정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Monthly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977305316"/>
                  </a:ext>
                </a:extLst>
              </a:tr>
              <a:tr h="311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국제유가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(WTI)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  <a:cs typeface="+mn-cs"/>
                      </a:endParaRPr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서부 텍사스산 원유가격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Daily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65632653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5D99D9BC-A56F-C239-1804-957D494BF2EC}"/>
              </a:ext>
            </a:extLst>
          </p:cNvPr>
          <p:cNvSpPr txBox="1"/>
          <p:nvPr/>
        </p:nvSpPr>
        <p:spPr>
          <a:xfrm>
            <a:off x="1293622" y="1445888"/>
            <a:ext cx="47053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</a:rPr>
              <a:t>-</a:t>
            </a:r>
            <a:r>
              <a:rPr lang="ko-KR" altLang="en-US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</a:rPr>
              <a:t> </a:t>
            </a:r>
            <a:r>
              <a:rPr lang="en-US" altLang="ko-KR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</a:rPr>
              <a:t>FRED Open API </a:t>
            </a:r>
            <a:r>
              <a:rPr lang="ko-KR" altLang="en-US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</a:rPr>
              <a:t>사용하여 데이터 수집</a:t>
            </a: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</a:t>
            </a:r>
          </a:p>
        </p:txBody>
      </p:sp>
      <p:pic>
        <p:nvPicPr>
          <p:cNvPr id="20" name="그림 1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D6DBAB6-4C2A-19FE-68B5-61D2F711A3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1542" b="87082"/>
          <a:stretch/>
        </p:blipFill>
        <p:spPr>
          <a:xfrm>
            <a:off x="2269094" y="1782396"/>
            <a:ext cx="7652504" cy="448658"/>
          </a:xfrm>
          <a:prstGeom prst="roundRect">
            <a:avLst/>
          </a:prstGeom>
        </p:spPr>
      </p:pic>
      <p:pic>
        <p:nvPicPr>
          <p:cNvPr id="21" name="그림 2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617CCA6-D9CF-70E7-A293-40C7F167F3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571" r="1600"/>
          <a:stretch/>
        </p:blipFill>
        <p:spPr>
          <a:xfrm>
            <a:off x="3338083" y="2201140"/>
            <a:ext cx="7651509" cy="952969"/>
          </a:xfrm>
          <a:prstGeom prst="round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860ACC4-7924-F00A-F056-BD710FB90036}"/>
              </a:ext>
            </a:extLst>
          </p:cNvPr>
          <p:cNvSpPr txBox="1"/>
          <p:nvPr/>
        </p:nvSpPr>
        <p:spPr>
          <a:xfrm>
            <a:off x="1395638" y="3349600"/>
            <a:ext cx="47053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▪︎  데이터 수집 기간 </a:t>
            </a:r>
            <a:r>
              <a:rPr lang="en-US" altLang="ko-KR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ko-KR" altLang="en-US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2000</a:t>
            </a:r>
            <a:r>
              <a:rPr lang="ko-KR" altLang="en-US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년 </a:t>
            </a:r>
            <a:r>
              <a:rPr lang="en-US" altLang="ko-KR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ko-KR" altLang="en-US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월 </a:t>
            </a:r>
            <a:r>
              <a:rPr lang="en-US" altLang="ko-KR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lang="ko-KR" altLang="en-US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2024</a:t>
            </a:r>
            <a:r>
              <a:rPr lang="ko-KR" altLang="en-US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년 </a:t>
            </a:r>
            <a:r>
              <a:rPr lang="en-US" altLang="ko-KR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ko-KR" altLang="en-US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월</a:t>
            </a:r>
            <a:endParaRPr lang="en-US" altLang="ko-KR" sz="120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833206-4CAB-7AAF-F471-4E8C7AE67CEC}"/>
              </a:ext>
            </a:extLst>
          </p:cNvPr>
          <p:cNvSpPr txBox="1"/>
          <p:nvPr/>
        </p:nvSpPr>
        <p:spPr>
          <a:xfrm>
            <a:off x="100330" y="76199"/>
            <a:ext cx="78226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</a:rPr>
              <a:t>PART</a:t>
            </a: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3</a:t>
            </a:r>
            <a:endParaRPr kumimoji="0" lang="ko-KR" altLang="en-US" sz="1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002060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2949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E4C5F01-47EC-397A-AD68-B2F41AF438AC}"/>
              </a:ext>
            </a:extLst>
          </p:cNvPr>
          <p:cNvGrpSpPr/>
          <p:nvPr/>
        </p:nvGrpSpPr>
        <p:grpSpPr>
          <a:xfrm>
            <a:off x="792533" y="2001683"/>
            <a:ext cx="5270065" cy="3853018"/>
            <a:chOff x="2952750" y="1925768"/>
            <a:chExt cx="6286500" cy="2144582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35AD2BCF-F57D-3BCE-D578-63D803836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6613E0B9-1759-EF54-D590-11C5C7529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1E8F30A-51E0-1B7C-DC0E-39BF853A6C31}"/>
              </a:ext>
            </a:extLst>
          </p:cNvPr>
          <p:cNvGrpSpPr/>
          <p:nvPr/>
        </p:nvGrpSpPr>
        <p:grpSpPr>
          <a:xfrm>
            <a:off x="6315903" y="2016730"/>
            <a:ext cx="5270065" cy="3818239"/>
            <a:chOff x="2952750" y="1925768"/>
            <a:chExt cx="6286500" cy="214458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0138EE3-AEBC-97CB-EB16-1A801404E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955450E-A77B-A75F-902F-AB3D249D0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726293" y="967056"/>
            <a:ext cx="289502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</a:rPr>
              <a:t>한국</a:t>
            </a:r>
            <a:r>
              <a:rPr kumimoji="0" lang="ko-KR" altLang="en-US" sz="28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통계청 데이터</a:t>
            </a:r>
            <a:endParaRPr kumimoji="0" lang="en-US" altLang="ko-KR" sz="28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32669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graphicFrame>
        <p:nvGraphicFramePr>
          <p:cNvPr id="28" name="Table 2">
            <a:extLst>
              <a:ext uri="{FF2B5EF4-FFF2-40B4-BE49-F238E27FC236}">
                <a16:creationId xmlns:a16="http://schemas.microsoft.com/office/drawing/2014/main" id="{24464C3F-2A8B-465E-88EF-E5093448C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6676908"/>
              </p:ext>
            </p:extLst>
          </p:nvPr>
        </p:nvGraphicFramePr>
        <p:xfrm>
          <a:off x="900394" y="2311201"/>
          <a:ext cx="5055906" cy="35042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5706">
                  <a:extLst>
                    <a:ext uri="{9D8B030D-6E8A-4147-A177-3AD203B41FA5}">
                      <a16:colId xmlns:a16="http://schemas.microsoft.com/office/drawing/2014/main" val="2304351331"/>
                    </a:ext>
                  </a:extLst>
                </a:gridCol>
                <a:gridCol w="2387600">
                  <a:extLst>
                    <a:ext uri="{9D8B030D-6E8A-4147-A177-3AD203B41FA5}">
                      <a16:colId xmlns:a16="http://schemas.microsoft.com/office/drawing/2014/main" val="146645716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91753270"/>
                    </a:ext>
                  </a:extLst>
                </a:gridCol>
              </a:tblGrid>
              <a:tr h="30761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i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market Sans TTF Bold" panose="02000000000000000000" pitchFamily="2" charset="-128"/>
                          <a:ea typeface="Gmarket Sans TTF Bold" panose="02000000000000000000" pitchFamily="2" charset="-128"/>
                          <a:cs typeface="Pretendard Medium" panose="02000603000000020004" pitchFamily="2" charset="-127"/>
                        </a:rPr>
                        <a:t>항목</a:t>
                      </a:r>
                      <a:endParaRPr lang="en-US" sz="1400" b="1" i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Gmarket Sans TTF Bold" panose="02000000000000000000" pitchFamily="2" charset="-128"/>
                        <a:ea typeface="Gmarket Sans TTF Bold" panose="02000000000000000000" pitchFamily="2" charset="-128"/>
                        <a:cs typeface="Pretendard Medium" panose="02000603000000020004" pitchFamily="2" charset="-127"/>
                      </a:endParaRPr>
                    </a:p>
                  </a:txBody>
                  <a:tcPr marL="0" marR="0" marT="46800" anchor="ctr"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i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market Sans TTF Bold" panose="02000000000000000000" pitchFamily="2" charset="-128"/>
                          <a:ea typeface="Gmarket Sans TTF Bold" panose="02000000000000000000" pitchFamily="2" charset="-128"/>
                          <a:cs typeface="Pretendard Medium" panose="02000603000000020004" pitchFamily="2" charset="-127"/>
                        </a:rPr>
                        <a:t>데이터설명</a:t>
                      </a:r>
                      <a:endParaRPr lang="en-US" sz="1400" b="1" i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Gmarket Sans TTF Bold" panose="02000000000000000000" pitchFamily="2" charset="-128"/>
                        <a:ea typeface="Gmarket Sans TTF Bold" panose="02000000000000000000" pitchFamily="2" charset="-128"/>
                        <a:cs typeface="Pretendard Medium" panose="02000603000000020004" pitchFamily="2" charset="-127"/>
                      </a:endParaRPr>
                    </a:p>
                  </a:txBody>
                  <a:tcPr marL="0" marR="0" marT="46800" anchor="ctr"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i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market Sans TTF Bold" panose="02000000000000000000" pitchFamily="2" charset="-128"/>
                          <a:ea typeface="Gmarket Sans TTF Bold" panose="02000000000000000000" pitchFamily="2" charset="-128"/>
                          <a:cs typeface="Pretendard Medium" panose="02000603000000020004" pitchFamily="2" charset="-127"/>
                        </a:rPr>
                        <a:t>주기</a:t>
                      </a:r>
                      <a:endParaRPr lang="en-US" sz="1400" b="1" i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Gmarket Sans TTF Bold" panose="02000000000000000000" pitchFamily="2" charset="-128"/>
                        <a:ea typeface="Gmarket Sans TTF Bold" panose="02000000000000000000" pitchFamily="2" charset="-128"/>
                        <a:cs typeface="Pretendard Medium" panose="02000603000000020004" pitchFamily="2" charset="-127"/>
                      </a:endParaRPr>
                    </a:p>
                  </a:txBody>
                  <a:tcPr marL="0" marR="0" marT="46800" anchor="ctr"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4647734"/>
                  </a:ext>
                </a:extLst>
              </a:tr>
              <a:tr h="30761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i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market Sans TTF Bold" panose="02000000000000000000" pitchFamily="2" charset="-128"/>
                          <a:ea typeface="Gmarket Sans TTF Bold" panose="02000000000000000000" pitchFamily="2" charset="-128"/>
                        </a:rPr>
                        <a:t>한국은행 기준금리</a:t>
                      </a:r>
                      <a:endParaRPr lang="en-US" sz="1400" b="1" i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market Sans TTF Bold" panose="02000000000000000000" pitchFamily="2" charset="-128"/>
                        <a:ea typeface="Gmarket Sans TTF Bold" panose="02000000000000000000" pitchFamily="2" charset="-128"/>
                      </a:endParaRPr>
                    </a:p>
                  </a:txBody>
                  <a:tcPr marL="144000" anchor="ctr"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중앙은행의 기준금리</a:t>
                      </a:r>
                      <a:endParaRPr lang="en-US" sz="1200" b="0" i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marL="0" marR="0" anchor="ctr"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10">
                  <a:txBody>
                    <a:bodyPr/>
                    <a:lstStyle/>
                    <a:p>
                      <a:pPr algn="ctr"/>
                      <a:r>
                        <a:rPr lang="ko-KR" altLang="en-US" sz="1200" b="0" i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월간</a:t>
                      </a:r>
                      <a:endParaRPr lang="en-US" sz="1200" b="0" i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marL="0" marR="0" anchor="ctr"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47368875"/>
                  </a:ext>
                </a:extLst>
              </a:tr>
              <a:tr h="307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market Sans TTF Bold" panose="02000000000000000000" pitchFamily="2" charset="-128"/>
                          <a:ea typeface="Gmarket Sans TTF Bold" panose="02000000000000000000" pitchFamily="2" charset="-128"/>
                          <a:cs typeface="+mn-cs"/>
                        </a:rPr>
                        <a:t>환율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market Sans TTF Bold" panose="02000000000000000000" pitchFamily="2" charset="-128"/>
                          <a:ea typeface="Gmarket Sans TTF Bold" panose="02000000000000000000" pitchFamily="2" charset="-128"/>
                          <a:cs typeface="+mn-cs"/>
                        </a:rPr>
                        <a:t>(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market Sans TTF Bold" panose="02000000000000000000" pitchFamily="2" charset="-128"/>
                          <a:ea typeface="Gmarket Sans TTF Bold" panose="02000000000000000000" pitchFamily="2" charset="-128"/>
                          <a:cs typeface="+mn-cs"/>
                        </a:rPr>
                        <a:t>달러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market Sans TTF Bold" panose="02000000000000000000" pitchFamily="2" charset="-128"/>
                          <a:ea typeface="Gmarket Sans TTF Bold" panose="02000000000000000000" pitchFamily="2" charset="-128"/>
                          <a:cs typeface="+mn-cs"/>
                        </a:rPr>
                        <a:t>∙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market Sans TTF Bold" panose="02000000000000000000" pitchFamily="2" charset="-128"/>
                          <a:ea typeface="Gmarket Sans TTF Bold" panose="02000000000000000000" pitchFamily="2" charset="-128"/>
                          <a:cs typeface="+mn-cs"/>
                        </a:rPr>
                        <a:t>유로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market Sans TTF Bold" panose="02000000000000000000" pitchFamily="2" charset="-128"/>
                          <a:ea typeface="Gmarket Sans TTF Bold" panose="02000000000000000000" pitchFamily="2" charset="-128"/>
                          <a:cs typeface="+mn-cs"/>
                        </a:rPr>
                        <a:t>∙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market Sans TTF Bold" panose="02000000000000000000" pitchFamily="2" charset="-128"/>
                          <a:ea typeface="Gmarket Sans TTF Bold" panose="02000000000000000000" pitchFamily="2" charset="-128"/>
                          <a:cs typeface="+mn-cs"/>
                        </a:rPr>
                        <a:t>엔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market Sans TTF Bold" panose="02000000000000000000" pitchFamily="2" charset="-128"/>
                          <a:ea typeface="Gmarket Sans TTF Bold" panose="02000000000000000000" pitchFamily="2" charset="-128"/>
                          <a:cs typeface="+mn-cs"/>
                        </a:rPr>
                        <a:t>∙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market Sans TTF Bold" panose="02000000000000000000" pitchFamily="2" charset="-128"/>
                          <a:ea typeface="Gmarket Sans TTF Bold" panose="02000000000000000000" pitchFamily="2" charset="-128"/>
                          <a:cs typeface="+mn-cs"/>
                        </a:rPr>
                        <a:t>위안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market Sans TTF Bold" panose="02000000000000000000" pitchFamily="2" charset="-128"/>
                          <a:ea typeface="Gmarket Sans TTF Bold" panose="02000000000000000000" pitchFamily="2" charset="-128"/>
                          <a:cs typeface="+mn-cs"/>
                        </a:rPr>
                        <a:t>)</a:t>
                      </a: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  <a:cs typeface="+mn-cs"/>
                        </a:rPr>
                        <a:t>해외통화에 대한 원화가격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  <a:cs typeface="+mn-cs"/>
                      </a:endParaRPr>
                    </a:p>
                  </a:txBody>
                  <a:tcPr marL="0" marR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  <a:cs typeface="+mn-cs"/>
                      </a:endParaRPr>
                    </a:p>
                  </a:txBody>
                  <a:tcPr marL="144000" anchor="ctr"/>
                </a:tc>
                <a:extLst>
                  <a:ext uri="{0D108BD9-81ED-4DB2-BD59-A6C34878D82A}">
                    <a16:rowId xmlns:a16="http://schemas.microsoft.com/office/drawing/2014/main" val="4245348304"/>
                  </a:ext>
                </a:extLst>
              </a:tr>
              <a:tr h="307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market Sans TTF Bold" panose="02000000000000000000" pitchFamily="2" charset="-128"/>
                          <a:ea typeface="Gmarket Sans TTF Bold" panose="02000000000000000000" pitchFamily="2" charset="-128"/>
                          <a:cs typeface="+mn-cs"/>
                        </a:rPr>
                        <a:t>고용률 및 실업률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market Sans TTF Bold" panose="02000000000000000000" pitchFamily="2" charset="-128"/>
                        <a:ea typeface="Gmarket Sans TTF Bold" panose="02000000000000000000" pitchFamily="2" charset="-128"/>
                        <a:cs typeface="+mn-cs"/>
                      </a:endParaRP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  <a:cs typeface="+mn-cs"/>
                        </a:rPr>
                        <a:t>노동인구 및 실업자수 비율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  <a:cs typeface="+mn-cs"/>
                      </a:endParaRPr>
                    </a:p>
                  </a:txBody>
                  <a:tcPr marL="0" marR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  <a:cs typeface="+mn-cs"/>
                      </a:endParaRPr>
                    </a:p>
                  </a:txBody>
                  <a:tcPr marL="144000" anchor="ctr"/>
                </a:tc>
                <a:extLst>
                  <a:ext uri="{0D108BD9-81ED-4DB2-BD59-A6C34878D82A}">
                    <a16:rowId xmlns:a16="http://schemas.microsoft.com/office/drawing/2014/main" val="3622514531"/>
                  </a:ext>
                </a:extLst>
              </a:tr>
              <a:tr h="428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market Sans TTF Bold" panose="02000000000000000000" pitchFamily="2" charset="-128"/>
                          <a:ea typeface="Gmarket Sans TTF Bold" panose="02000000000000000000" pitchFamily="2" charset="-128"/>
                          <a:cs typeface="+mn-cs"/>
                        </a:rPr>
                        <a:t>소비자심리지수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market Sans TTF Bold" panose="02000000000000000000" pitchFamily="2" charset="-128"/>
                          <a:ea typeface="Gmarket Sans TTF Bold" panose="02000000000000000000" pitchFamily="2" charset="-128"/>
                          <a:cs typeface="+mn-cs"/>
                        </a:rPr>
                        <a:t>(CCSI)</a:t>
                      </a: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  <a:cs typeface="+mn-cs"/>
                        </a:rPr>
                        <a:t>소비자들의 경제에 대한 신뢰수준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  <a:cs typeface="+mn-cs"/>
                      </a:endParaRPr>
                    </a:p>
                  </a:txBody>
                  <a:tcPr marL="0" marR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  <a:cs typeface="+mn-cs"/>
                      </a:endParaRPr>
                    </a:p>
                  </a:txBody>
                  <a:tcPr marL="144000" anchor="ctr"/>
                </a:tc>
                <a:extLst>
                  <a:ext uri="{0D108BD9-81ED-4DB2-BD59-A6C34878D82A}">
                    <a16:rowId xmlns:a16="http://schemas.microsoft.com/office/drawing/2014/main" val="928205120"/>
                  </a:ext>
                </a:extLst>
              </a:tr>
              <a:tr h="307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market Sans TTF Bold" panose="02000000000000000000" pitchFamily="2" charset="-128"/>
                          <a:ea typeface="Gmarket Sans TTF Bold" panose="02000000000000000000" pitchFamily="2" charset="-128"/>
                          <a:cs typeface="+mn-cs"/>
                        </a:rPr>
                        <a:t>소비자 물가지수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market Sans TTF Bold" panose="02000000000000000000" pitchFamily="2" charset="-128"/>
                          <a:ea typeface="Gmarket Sans TTF Bold" panose="02000000000000000000" pitchFamily="2" charset="-128"/>
                          <a:cs typeface="+mn-cs"/>
                        </a:rPr>
                        <a:t>(CPI)</a:t>
                      </a: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  <a:cs typeface="+mn-cs"/>
                        </a:rPr>
                        <a:t>상품과 서비스 가격변화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  <a:cs typeface="+mn-cs"/>
                      </a:endParaRPr>
                    </a:p>
                  </a:txBody>
                  <a:tcPr marL="0" marR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  <a:cs typeface="+mn-cs"/>
                      </a:endParaRPr>
                    </a:p>
                  </a:txBody>
                  <a:tcPr marL="144000" anchor="ctr"/>
                </a:tc>
                <a:extLst>
                  <a:ext uri="{0D108BD9-81ED-4DB2-BD59-A6C34878D82A}">
                    <a16:rowId xmlns:a16="http://schemas.microsoft.com/office/drawing/2014/main" val="430774573"/>
                  </a:ext>
                </a:extLst>
              </a:tr>
              <a:tr h="307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market Sans TTF Bold" panose="02000000000000000000" pitchFamily="2" charset="-128"/>
                          <a:ea typeface="Gmarket Sans TTF Bold" panose="02000000000000000000" pitchFamily="2" charset="-128"/>
                          <a:cs typeface="+mn-cs"/>
                        </a:rPr>
                        <a:t>주택매매가격지수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market Sans TTF Bold" panose="02000000000000000000" pitchFamily="2" charset="-128"/>
                        <a:ea typeface="Gmarket Sans TTF Bold" panose="02000000000000000000" pitchFamily="2" charset="-128"/>
                        <a:cs typeface="+mn-cs"/>
                      </a:endParaRP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  <a:cs typeface="+mn-cs"/>
                        </a:rPr>
                        <a:t>주택 매매 가격 변동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  <a:cs typeface="+mn-cs"/>
                      </a:endParaRPr>
                    </a:p>
                  </a:txBody>
                  <a:tcPr marL="0" marR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  <a:cs typeface="+mn-cs"/>
                      </a:endParaRPr>
                    </a:p>
                  </a:txBody>
                  <a:tcPr marL="144000" anchor="ctr"/>
                </a:tc>
                <a:extLst>
                  <a:ext uri="{0D108BD9-81ED-4DB2-BD59-A6C34878D82A}">
                    <a16:rowId xmlns:a16="http://schemas.microsoft.com/office/drawing/2014/main" val="2034595524"/>
                  </a:ext>
                </a:extLst>
              </a:tr>
              <a:tr h="307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market Sans TTF Bold" panose="02000000000000000000" pitchFamily="2" charset="-128"/>
                          <a:ea typeface="Gmarket Sans TTF Bold" panose="02000000000000000000" pitchFamily="2" charset="-128"/>
                          <a:cs typeface="+mn-cs"/>
                        </a:rPr>
                        <a:t>GDP ∙ GDI ∙ GNI</a:t>
                      </a: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  <a:cs typeface="+mn-cs"/>
                        </a:rPr>
                        <a:t>국내총생산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market Sans TTF Bold" panose="02000000000000000000" pitchFamily="2" charset="-128"/>
                          <a:ea typeface="Gmarket Sans TTF Bold" panose="02000000000000000000" pitchFamily="2" charset="-128"/>
                          <a:cs typeface="+mn-cs"/>
                        </a:rPr>
                        <a:t>∙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  <a:cs typeface="+mn-cs"/>
                        </a:rPr>
                        <a:t>총소득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  <a:cs typeface="+mn-cs"/>
                        </a:rPr>
                        <a:t>,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  <a:cs typeface="+mn-cs"/>
                        </a:rPr>
                        <a:t>국민총소득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  <a:cs typeface="+mn-cs"/>
                      </a:endParaRPr>
                    </a:p>
                  </a:txBody>
                  <a:tcPr marL="0" marR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  <a:cs typeface="+mn-cs"/>
                      </a:endParaRPr>
                    </a:p>
                  </a:txBody>
                  <a:tcPr marL="144000" anchor="ctr"/>
                </a:tc>
                <a:extLst>
                  <a:ext uri="{0D108BD9-81ED-4DB2-BD59-A6C34878D82A}">
                    <a16:rowId xmlns:a16="http://schemas.microsoft.com/office/drawing/2014/main" val="2369873161"/>
                  </a:ext>
                </a:extLst>
              </a:tr>
              <a:tr h="307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market Sans TTF Bold" panose="02000000000000000000" pitchFamily="2" charset="-128"/>
                          <a:ea typeface="Gmarket Sans TTF Bold" panose="02000000000000000000" pitchFamily="2" charset="-128"/>
                          <a:cs typeface="+mn-cs"/>
                        </a:rPr>
                        <a:t>건설수주액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market Sans TTF Bold" panose="02000000000000000000" pitchFamily="2" charset="-128"/>
                        <a:ea typeface="Gmarket Sans TTF Bold" panose="02000000000000000000" pitchFamily="2" charset="-128"/>
                        <a:cs typeface="+mn-cs"/>
                      </a:endParaRP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  <a:cs typeface="+mn-cs"/>
                        </a:rPr>
                        <a:t>건설업체가 받은 프로젝트 금액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  <a:cs typeface="+mn-cs"/>
                      </a:endParaRPr>
                    </a:p>
                  </a:txBody>
                  <a:tcPr marL="0" marR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  <a:cs typeface="+mn-cs"/>
                      </a:endParaRPr>
                    </a:p>
                  </a:txBody>
                  <a:tcPr marL="144000" anchor="ctr"/>
                </a:tc>
                <a:extLst>
                  <a:ext uri="{0D108BD9-81ED-4DB2-BD59-A6C34878D82A}">
                    <a16:rowId xmlns:a16="http://schemas.microsoft.com/office/drawing/2014/main" val="885530142"/>
                  </a:ext>
                </a:extLst>
              </a:tr>
              <a:tr h="307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market Sans TTF Bold" panose="02000000000000000000" pitchFamily="2" charset="-128"/>
                          <a:ea typeface="Gmarket Sans TTF Bold" panose="02000000000000000000" pitchFamily="2" charset="-128"/>
                          <a:cs typeface="+mn-cs"/>
                        </a:rPr>
                        <a:t>총 에너지 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market Sans TTF Bold" panose="02000000000000000000" pitchFamily="2" charset="-128"/>
                          <a:ea typeface="Gmarket Sans TTF Bold" panose="02000000000000000000" pitchFamily="2" charset="-128"/>
                          <a:cs typeface="+mn-cs"/>
                        </a:rPr>
                        <a:t>∙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market Sans TTF Bold" panose="02000000000000000000" pitchFamily="2" charset="-128"/>
                          <a:ea typeface="Gmarket Sans TTF Bold" panose="02000000000000000000" pitchFamily="2" charset="-128"/>
                          <a:cs typeface="+mn-cs"/>
                        </a:rPr>
                        <a:t> 석탄 소비량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market Sans TTF Bold" panose="02000000000000000000" pitchFamily="2" charset="-128"/>
                        <a:ea typeface="Gmarket Sans TTF Bold" panose="02000000000000000000" pitchFamily="2" charset="-128"/>
                        <a:cs typeface="+mn-cs"/>
                      </a:endParaRP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  <a:cs typeface="+mn-cs"/>
                        </a:rPr>
                        <a:t>에너지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  <a:cs typeface="+mn-cs"/>
                        </a:rPr>
                        <a:t>,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  <a:cs typeface="+mn-cs"/>
                        </a:rPr>
                        <a:t> 석탄소비량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  <a:cs typeface="+mn-cs"/>
                      </a:endParaRPr>
                    </a:p>
                  </a:txBody>
                  <a:tcPr marL="0" marR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  <a:cs typeface="+mn-cs"/>
                      </a:endParaRPr>
                    </a:p>
                  </a:txBody>
                  <a:tcPr marL="144000" anchor="ctr"/>
                </a:tc>
                <a:extLst>
                  <a:ext uri="{0D108BD9-81ED-4DB2-BD59-A6C34878D82A}">
                    <a16:rowId xmlns:a16="http://schemas.microsoft.com/office/drawing/2014/main" val="368770676"/>
                  </a:ext>
                </a:extLst>
              </a:tr>
              <a:tr h="3076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market Sans TTF Bold" panose="02000000000000000000" pitchFamily="2" charset="-128"/>
                          <a:ea typeface="Gmarket Sans TTF Bold" panose="02000000000000000000" pitchFamily="2" charset="-128"/>
                          <a:cs typeface="+mn-cs"/>
                        </a:rPr>
                        <a:t>뉴스심리지수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market Sans TTF Bold" panose="02000000000000000000" pitchFamily="2" charset="-128"/>
                          <a:ea typeface="Gmarket Sans TTF Bold" panose="02000000000000000000" pitchFamily="2" charset="-128"/>
                          <a:cs typeface="+mn-cs"/>
                        </a:rPr>
                        <a:t>(NSI)</a:t>
                      </a: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  <a:cs typeface="+mn-cs"/>
                        </a:rPr>
                        <a:t>대중의 경제에 대한 인식 측정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  <a:cs typeface="+mn-cs"/>
                      </a:endParaRPr>
                    </a:p>
                  </a:txBody>
                  <a:tcPr marL="0" marR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  <a:cs typeface="+mn-cs"/>
                      </a:endParaRPr>
                    </a:p>
                  </a:txBody>
                  <a:tcPr marL="144000" anchor="ctr"/>
                </a:tc>
                <a:extLst>
                  <a:ext uri="{0D108BD9-81ED-4DB2-BD59-A6C34878D82A}">
                    <a16:rowId xmlns:a16="http://schemas.microsoft.com/office/drawing/2014/main" val="3787941985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DFF7F01C-97EB-48D7-B2DF-CCF3009DB83F}"/>
              </a:ext>
            </a:extLst>
          </p:cNvPr>
          <p:cNvSpPr txBox="1"/>
          <p:nvPr/>
        </p:nvSpPr>
        <p:spPr>
          <a:xfrm>
            <a:off x="1026118" y="1584830"/>
            <a:ext cx="1005083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32669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경제 데이터</a:t>
            </a:r>
            <a:endParaRPr kumimoji="0" lang="en-US" altLang="ko-KR" sz="1600" b="1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32669"/>
              </a:solidFill>
              <a:effectLst/>
              <a:uLnTx/>
              <a:uFillTx/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656465-28C7-44C2-B34A-26B18439C751}"/>
              </a:ext>
            </a:extLst>
          </p:cNvPr>
          <p:cNvSpPr txBox="1"/>
          <p:nvPr/>
        </p:nvSpPr>
        <p:spPr>
          <a:xfrm>
            <a:off x="6539275" y="1563755"/>
            <a:ext cx="1386598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32669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사회환경 데이터</a:t>
            </a:r>
            <a:endParaRPr kumimoji="0" lang="en-US" altLang="ko-KR" sz="1600" b="1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32669"/>
              </a:solidFill>
              <a:effectLst/>
              <a:uLnTx/>
              <a:uFillTx/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F68EFF-D3A8-3C31-34AA-C9B24480998D}"/>
              </a:ext>
            </a:extLst>
          </p:cNvPr>
          <p:cNvSpPr txBox="1"/>
          <p:nvPr/>
        </p:nvSpPr>
        <p:spPr>
          <a:xfrm>
            <a:off x="726293" y="719907"/>
            <a:ext cx="112851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독립변수 </a:t>
            </a:r>
            <a:r>
              <a:rPr kumimoji="0" lang="en-US" altLang="ko-KR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(</a:t>
            </a:r>
            <a:r>
              <a:rPr lang="en-US" altLang="ko-KR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</a:rPr>
              <a:t>2</a:t>
            </a:r>
            <a:r>
              <a:rPr kumimoji="0" lang="en-US" altLang="ko-KR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)</a:t>
            </a: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</a:t>
            </a:r>
          </a:p>
        </p:txBody>
      </p:sp>
      <p:graphicFrame>
        <p:nvGraphicFramePr>
          <p:cNvPr id="14" name="Table 2">
            <a:extLst>
              <a:ext uri="{FF2B5EF4-FFF2-40B4-BE49-F238E27FC236}">
                <a16:creationId xmlns:a16="http://schemas.microsoft.com/office/drawing/2014/main" id="{B388E30A-A46D-D4B8-A119-978A63909E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017246"/>
              </p:ext>
            </p:extLst>
          </p:nvPr>
        </p:nvGraphicFramePr>
        <p:xfrm>
          <a:off x="6437932" y="2298628"/>
          <a:ext cx="5055568" cy="35040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8368">
                  <a:extLst>
                    <a:ext uri="{9D8B030D-6E8A-4147-A177-3AD203B41FA5}">
                      <a16:colId xmlns:a16="http://schemas.microsoft.com/office/drawing/2014/main" val="230435133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46645716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237417199"/>
                    </a:ext>
                  </a:extLst>
                </a:gridCol>
              </a:tblGrid>
              <a:tr h="31855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i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market Sans TTF Bold" panose="02000000000000000000" pitchFamily="2" charset="-128"/>
                          <a:ea typeface="Gmarket Sans TTF Bold" panose="02000000000000000000" pitchFamily="2" charset="-128"/>
                          <a:cs typeface="Pretendard Medium" panose="02000603000000020004" pitchFamily="2" charset="-127"/>
                        </a:rPr>
                        <a:t>항목</a:t>
                      </a:r>
                      <a:endParaRPr lang="en-US" sz="1400" b="1" i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Gmarket Sans TTF Bold" panose="02000000000000000000" pitchFamily="2" charset="-128"/>
                        <a:ea typeface="Gmarket Sans TTF Bold" panose="02000000000000000000" pitchFamily="2" charset="-128"/>
                        <a:cs typeface="Pretendard Medium" panose="02000603000000020004" pitchFamily="2" charset="-127"/>
                      </a:endParaRPr>
                    </a:p>
                  </a:txBody>
                  <a:tcPr marL="0" marR="0" marT="46800" anchor="ctr"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i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market Sans TTF Bold" panose="02000000000000000000" pitchFamily="2" charset="-128"/>
                          <a:ea typeface="Gmarket Sans TTF Bold" panose="02000000000000000000" pitchFamily="2" charset="-128"/>
                          <a:cs typeface="Pretendard Medium" panose="02000603000000020004" pitchFamily="2" charset="-127"/>
                        </a:rPr>
                        <a:t>데이터설명</a:t>
                      </a:r>
                      <a:endParaRPr lang="en-US" sz="1400" b="1" i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Gmarket Sans TTF Bold" panose="02000000000000000000" pitchFamily="2" charset="-128"/>
                        <a:ea typeface="Gmarket Sans TTF Bold" panose="02000000000000000000" pitchFamily="2" charset="-128"/>
                        <a:cs typeface="Pretendard Medium" panose="02000603000000020004" pitchFamily="2" charset="-127"/>
                      </a:endParaRPr>
                    </a:p>
                  </a:txBody>
                  <a:tcPr marL="0" marR="0" marT="46800" anchor="ctr"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i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market Sans TTF Bold" panose="02000000000000000000" pitchFamily="2" charset="-128"/>
                          <a:ea typeface="Gmarket Sans TTF Bold" panose="02000000000000000000" pitchFamily="2" charset="-128"/>
                          <a:cs typeface="Pretendard Medium" panose="02000603000000020004" pitchFamily="2" charset="-127"/>
                        </a:rPr>
                        <a:t>주기</a:t>
                      </a:r>
                      <a:endParaRPr lang="en-US" sz="1400" b="1" i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Gmarket Sans TTF Bold" panose="02000000000000000000" pitchFamily="2" charset="-128"/>
                        <a:ea typeface="Gmarket Sans TTF Bold" panose="02000000000000000000" pitchFamily="2" charset="-128"/>
                        <a:cs typeface="Pretendard Medium" panose="02000603000000020004" pitchFamily="2" charset="-127"/>
                      </a:endParaRPr>
                    </a:p>
                  </a:txBody>
                  <a:tcPr marL="0" marR="0" marT="46800" anchor="ctr"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4647734"/>
                  </a:ext>
                </a:extLst>
              </a:tr>
              <a:tr h="3185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market Sans TTF Bold" panose="02000000000000000000" pitchFamily="2" charset="-128"/>
                          <a:ea typeface="Gmarket Sans TTF Bold" panose="02000000000000000000" pitchFamily="2" charset="-128"/>
                        </a:rPr>
                        <a:t>입국</a:t>
                      </a:r>
                      <a:r>
                        <a:rPr lang="en-US" altLang="ko-KR" sz="1400" b="1" i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market Sans TTF Bold" panose="02000000000000000000" pitchFamily="2" charset="-128"/>
                          <a:ea typeface="Gmarket Sans TTF Bold" panose="02000000000000000000" pitchFamily="2" charset="-128"/>
                        </a:rPr>
                        <a:t>/</a:t>
                      </a:r>
                      <a:r>
                        <a:rPr lang="ko-KR" altLang="en-US" sz="1400" b="1" i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market Sans TTF Bold" panose="02000000000000000000" pitchFamily="2" charset="-128"/>
                          <a:ea typeface="Gmarket Sans TTF Bold" panose="02000000000000000000" pitchFamily="2" charset="-128"/>
                        </a:rPr>
                        <a:t>출국자수</a:t>
                      </a:r>
                      <a:endParaRPr lang="en-US" sz="1400" b="1" i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market Sans TTF Bold" panose="02000000000000000000" pitchFamily="2" charset="-128"/>
                        <a:ea typeface="Gmarket Sans TTF Bold" panose="02000000000000000000" pitchFamily="2" charset="-128"/>
                      </a:endParaRPr>
                    </a:p>
                  </a:txBody>
                  <a:tcPr marL="144000" anchor="ctr"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dirty="0" err="1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입출국</a:t>
                      </a:r>
                      <a:r>
                        <a:rPr lang="ko-KR" altLang="en-US" sz="1200" b="0" i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외국인 수</a:t>
                      </a:r>
                      <a:endParaRPr lang="en-US" sz="1200" b="0" i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marL="144000" anchor="ctr"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b="0" i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월간</a:t>
                      </a:r>
                    </a:p>
                  </a:txBody>
                  <a:tcPr marL="144000" anchor="ctr"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7368875"/>
                  </a:ext>
                </a:extLst>
              </a:tr>
              <a:tr h="3185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 err="1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market Sans TTF Bold" panose="02000000000000000000" pitchFamily="2" charset="-128"/>
                          <a:ea typeface="Gmarket Sans TTF Bold" panose="02000000000000000000" pitchFamily="2" charset="-128"/>
                          <a:cs typeface="+mn-cs"/>
                        </a:rPr>
                        <a:t>세대수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market Sans TTF Bold" panose="02000000000000000000" pitchFamily="2" charset="-128"/>
                        <a:ea typeface="Gmarket Sans TTF Bold" panose="02000000000000000000" pitchFamily="2" charset="-128"/>
                        <a:cs typeface="+mn-cs"/>
                      </a:endParaRP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  <a:cs typeface="+mn-cs"/>
                        </a:rPr>
                        <a:t>특정지역 거주 가구수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  <a:cs typeface="+mn-cs"/>
                      </a:endParaRPr>
                    </a:p>
                  </a:txBody>
                  <a:tcPr marL="144000" anchor="ctr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44000" anchor="ctr"/>
                </a:tc>
                <a:extLst>
                  <a:ext uri="{0D108BD9-81ED-4DB2-BD59-A6C34878D82A}">
                    <a16:rowId xmlns:a16="http://schemas.microsoft.com/office/drawing/2014/main" val="4245348304"/>
                  </a:ext>
                </a:extLst>
              </a:tr>
              <a:tr h="3185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market Sans TTF Bold" panose="02000000000000000000" pitchFamily="2" charset="-128"/>
                          <a:ea typeface="Gmarket Sans TTF Bold" panose="02000000000000000000" pitchFamily="2" charset="-128"/>
                          <a:cs typeface="+mn-cs"/>
                        </a:rPr>
                        <a:t>범죄발생건수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market Sans TTF Bold" panose="02000000000000000000" pitchFamily="2" charset="-128"/>
                        <a:ea typeface="Gmarket Sans TTF Bold" panose="02000000000000000000" pitchFamily="2" charset="-128"/>
                        <a:cs typeface="+mn-cs"/>
                      </a:endParaRPr>
                    </a:p>
                  </a:txBody>
                  <a:tcPr marL="144000" anchor="ctr">
                    <a:lnB w="31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  <a:cs typeface="+mn-cs"/>
                        </a:rPr>
                        <a:t>일정기간 발생한 범죄 수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  <a:cs typeface="+mn-cs"/>
                      </a:endParaRPr>
                    </a:p>
                  </a:txBody>
                  <a:tcPr marL="144000" anchor="ctr">
                    <a:lnB w="31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  <a:cs typeface="+mn-cs"/>
                      </a:endParaRPr>
                    </a:p>
                  </a:txBody>
                  <a:tcPr marL="144000" anchor="ctr"/>
                </a:tc>
                <a:extLst>
                  <a:ext uri="{0D108BD9-81ED-4DB2-BD59-A6C34878D82A}">
                    <a16:rowId xmlns:a16="http://schemas.microsoft.com/office/drawing/2014/main" val="3622514531"/>
                  </a:ext>
                </a:extLst>
              </a:tr>
              <a:tr h="3185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 err="1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market Sans TTF Bold" panose="02000000000000000000" pitchFamily="2" charset="-128"/>
                          <a:ea typeface="Gmarket Sans TTF Bold" panose="02000000000000000000" pitchFamily="2" charset="-128"/>
                          <a:cs typeface="+mn-cs"/>
                        </a:rPr>
                        <a:t>지니계수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market Sans TTF Bold" panose="02000000000000000000" pitchFamily="2" charset="-128"/>
                        <a:ea typeface="Gmarket Sans TTF Bold" panose="02000000000000000000" pitchFamily="2" charset="-128"/>
                        <a:cs typeface="+mn-cs"/>
                      </a:endParaRPr>
                    </a:p>
                  </a:txBody>
                  <a:tcPr marL="144000" anchor="ctr">
                    <a:lnT w="31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  <a:cs typeface="+mn-cs"/>
                        </a:rPr>
                        <a:t>소득 및 부의 불평등 정도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  <a:cs typeface="+mn-cs"/>
                      </a:endParaRPr>
                    </a:p>
                  </a:txBody>
                  <a:tcPr marL="144000" anchor="ctr">
                    <a:lnT w="31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  <a:cs typeface="+mn-cs"/>
                        </a:rPr>
                        <a:t>연간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  <a:cs typeface="+mn-cs"/>
                      </a:endParaRPr>
                    </a:p>
                  </a:txBody>
                  <a:tcPr marL="144000" anchor="ctr">
                    <a:lnT w="31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28205120"/>
                  </a:ext>
                </a:extLst>
              </a:tr>
              <a:tr h="3185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market Sans TTF Bold" panose="02000000000000000000" pitchFamily="2" charset="-128"/>
                          <a:ea typeface="Gmarket Sans TTF Bold" panose="02000000000000000000" pitchFamily="2" charset="-128"/>
                          <a:cs typeface="+mn-cs"/>
                        </a:rPr>
                        <a:t>부패인식지수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market Sans TTF Bold" panose="02000000000000000000" pitchFamily="2" charset="-128"/>
                        <a:ea typeface="Gmarket Sans TTF Bold" panose="02000000000000000000" pitchFamily="2" charset="-128"/>
                        <a:cs typeface="+mn-cs"/>
                      </a:endParaRP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  <a:cs typeface="+mn-cs"/>
                        </a:rPr>
                        <a:t>부패에 대한 인식정도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  <a:cs typeface="+mn-cs"/>
                      </a:endParaRPr>
                    </a:p>
                  </a:txBody>
                  <a:tcPr marL="14400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  <a:cs typeface="+mn-cs"/>
                      </a:endParaRPr>
                    </a:p>
                  </a:txBody>
                  <a:tcPr marL="144000" anchor="ctr"/>
                </a:tc>
                <a:extLst>
                  <a:ext uri="{0D108BD9-81ED-4DB2-BD59-A6C34878D82A}">
                    <a16:rowId xmlns:a16="http://schemas.microsoft.com/office/drawing/2014/main" val="430774573"/>
                  </a:ext>
                </a:extLst>
              </a:tr>
              <a:tr h="3185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market Sans TTF Bold" panose="02000000000000000000" pitchFamily="2" charset="-128"/>
                          <a:ea typeface="Gmarket Sans TTF Bold" panose="02000000000000000000" pitchFamily="2" charset="-128"/>
                          <a:cs typeface="+mn-cs"/>
                        </a:rPr>
                        <a:t>고령화지수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market Sans TTF Bold" panose="02000000000000000000" pitchFamily="2" charset="-128"/>
                        <a:ea typeface="Gmarket Sans TTF Bold" panose="02000000000000000000" pitchFamily="2" charset="-128"/>
                        <a:cs typeface="+mn-cs"/>
                      </a:endParaRP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  <a:cs typeface="+mn-cs"/>
                        </a:rPr>
                        <a:t>노인 인구 비율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  <a:cs typeface="+mn-cs"/>
                      </a:endParaRPr>
                    </a:p>
                  </a:txBody>
                  <a:tcPr marL="14400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  <a:cs typeface="+mn-cs"/>
                      </a:endParaRPr>
                    </a:p>
                  </a:txBody>
                  <a:tcPr marL="144000" anchor="ctr"/>
                </a:tc>
                <a:extLst>
                  <a:ext uri="{0D108BD9-81ED-4DB2-BD59-A6C34878D82A}">
                    <a16:rowId xmlns:a16="http://schemas.microsoft.com/office/drawing/2014/main" val="2034595524"/>
                  </a:ext>
                </a:extLst>
              </a:tr>
              <a:tr h="3185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 err="1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market Sans TTF Bold" panose="02000000000000000000" pitchFamily="2" charset="-128"/>
                          <a:ea typeface="Gmarket Sans TTF Bold" panose="02000000000000000000" pitchFamily="2" charset="-128"/>
                          <a:cs typeface="+mn-cs"/>
                        </a:rPr>
                        <a:t>인구자연증감률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market Sans TTF Bold" panose="02000000000000000000" pitchFamily="2" charset="-128"/>
                        <a:ea typeface="Gmarket Sans TTF Bold" panose="02000000000000000000" pitchFamily="2" charset="-128"/>
                        <a:cs typeface="+mn-cs"/>
                      </a:endParaRP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  <a:cs typeface="+mn-cs"/>
                        </a:rPr>
                        <a:t>자연적 요인에 따른 인구증가율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  <a:cs typeface="+mn-cs"/>
                      </a:endParaRPr>
                    </a:p>
                  </a:txBody>
                  <a:tcPr marL="14400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  <a:cs typeface="+mn-cs"/>
                      </a:endParaRPr>
                    </a:p>
                  </a:txBody>
                  <a:tcPr marL="144000" anchor="ctr"/>
                </a:tc>
                <a:extLst>
                  <a:ext uri="{0D108BD9-81ED-4DB2-BD59-A6C34878D82A}">
                    <a16:rowId xmlns:a16="http://schemas.microsoft.com/office/drawing/2014/main" val="2369873161"/>
                  </a:ext>
                </a:extLst>
              </a:tr>
              <a:tr h="3185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 err="1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market Sans TTF Bold" panose="02000000000000000000" pitchFamily="2" charset="-128"/>
                          <a:ea typeface="Gmarket Sans TTF Bold" panose="02000000000000000000" pitchFamily="2" charset="-128"/>
                          <a:cs typeface="+mn-cs"/>
                        </a:rPr>
                        <a:t>미세먼지농도지수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market Sans TTF Bold" panose="02000000000000000000" pitchFamily="2" charset="-128"/>
                        <a:ea typeface="Gmarket Sans TTF Bold" panose="02000000000000000000" pitchFamily="2" charset="-128"/>
                        <a:cs typeface="+mn-cs"/>
                      </a:endParaRP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  <a:cs typeface="+mn-cs"/>
                        </a:rPr>
                        <a:t>대기중 미세먼지 농도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  <a:cs typeface="+mn-cs"/>
                      </a:endParaRPr>
                    </a:p>
                  </a:txBody>
                  <a:tcPr marL="14400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  <a:cs typeface="+mn-cs"/>
                      </a:endParaRPr>
                    </a:p>
                  </a:txBody>
                  <a:tcPr marL="144000" anchor="ctr"/>
                </a:tc>
                <a:extLst>
                  <a:ext uri="{0D108BD9-81ED-4DB2-BD59-A6C34878D82A}">
                    <a16:rowId xmlns:a16="http://schemas.microsoft.com/office/drawing/2014/main" val="885530142"/>
                  </a:ext>
                </a:extLst>
              </a:tr>
              <a:tr h="3185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market Sans TTF Bold" panose="02000000000000000000" pitchFamily="2" charset="-128"/>
                          <a:ea typeface="Gmarket Sans TTF Bold" panose="02000000000000000000" pitchFamily="2" charset="-128"/>
                          <a:cs typeface="+mn-cs"/>
                        </a:rPr>
                        <a:t>사교육지출비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market Sans TTF Bold" panose="02000000000000000000" pitchFamily="2" charset="-128"/>
                        <a:ea typeface="Gmarket Sans TTF Bold" panose="02000000000000000000" pitchFamily="2" charset="-128"/>
                        <a:cs typeface="+mn-cs"/>
                      </a:endParaRP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  <a:cs typeface="+mn-cs"/>
                        </a:rPr>
                        <a:t>가구당 자녀 사교육비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  <a:cs typeface="+mn-cs"/>
                      </a:endParaRPr>
                    </a:p>
                  </a:txBody>
                  <a:tcPr marL="14400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  <a:cs typeface="+mn-cs"/>
                      </a:endParaRPr>
                    </a:p>
                  </a:txBody>
                  <a:tcPr marL="144000" anchor="ctr"/>
                </a:tc>
                <a:extLst>
                  <a:ext uri="{0D108BD9-81ED-4DB2-BD59-A6C34878D82A}">
                    <a16:rowId xmlns:a16="http://schemas.microsoft.com/office/drawing/2014/main" val="368770676"/>
                  </a:ext>
                </a:extLst>
              </a:tr>
              <a:tr h="3185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market Sans TTF Bold" panose="02000000000000000000" pitchFamily="2" charset="-128"/>
                          <a:ea typeface="Gmarket Sans TTF Bold" panose="02000000000000000000" pitchFamily="2" charset="-128"/>
                          <a:cs typeface="+mn-cs"/>
                        </a:rPr>
                        <a:t>고등교육 졸업생수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market Sans TTF Bold" panose="02000000000000000000" pitchFamily="2" charset="-128"/>
                        <a:ea typeface="Gmarket Sans TTF Bold" panose="02000000000000000000" pitchFamily="2" charset="-128"/>
                        <a:cs typeface="+mn-cs"/>
                      </a:endParaRP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  <a:cs typeface="+mn-cs"/>
                        </a:rPr>
                        <a:t>고등학교 졸업생 수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  <a:cs typeface="+mn-cs"/>
                      </a:endParaRPr>
                    </a:p>
                  </a:txBody>
                  <a:tcPr marL="14400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  <a:cs typeface="+mn-cs"/>
                      </a:endParaRPr>
                    </a:p>
                  </a:txBody>
                  <a:tcPr marL="144000" anchor="ctr"/>
                </a:tc>
                <a:extLst>
                  <a:ext uri="{0D108BD9-81ED-4DB2-BD59-A6C34878D82A}">
                    <a16:rowId xmlns:a16="http://schemas.microsoft.com/office/drawing/2014/main" val="143773059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59250D7-7EEF-371B-EA34-09284B6668BC}"/>
              </a:ext>
            </a:extLst>
          </p:cNvPr>
          <p:cNvSpPr txBox="1"/>
          <p:nvPr/>
        </p:nvSpPr>
        <p:spPr>
          <a:xfrm>
            <a:off x="8702040" y="6043279"/>
            <a:ext cx="47053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▪︎  데이터수집 기간 </a:t>
            </a:r>
            <a:r>
              <a:rPr lang="en-US" altLang="ko-KR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ko-KR" altLang="en-US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2000</a:t>
            </a:r>
            <a:r>
              <a:rPr lang="ko-KR" altLang="en-US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년 </a:t>
            </a:r>
            <a:r>
              <a:rPr lang="en-US" altLang="ko-KR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ko-KR" altLang="en-US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월 </a:t>
            </a:r>
            <a:r>
              <a:rPr lang="en-US" altLang="ko-KR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lang="ko-KR" altLang="en-US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2024</a:t>
            </a:r>
            <a:r>
              <a:rPr lang="ko-KR" altLang="en-US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년 </a:t>
            </a:r>
            <a:r>
              <a:rPr lang="en-US" altLang="ko-KR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ko-KR" altLang="en-US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월</a:t>
            </a:r>
            <a:endParaRPr lang="en-US" altLang="ko-KR" sz="120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62D3C6-BB69-E1C1-8A14-AF67310B0CFA}"/>
              </a:ext>
            </a:extLst>
          </p:cNvPr>
          <p:cNvSpPr txBox="1"/>
          <p:nvPr/>
        </p:nvSpPr>
        <p:spPr>
          <a:xfrm>
            <a:off x="2832100" y="6043279"/>
            <a:ext cx="47053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▪︎  데이터 수집 기간 </a:t>
            </a:r>
            <a:r>
              <a:rPr lang="en-US" altLang="ko-KR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ko-KR" altLang="en-US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2000</a:t>
            </a:r>
            <a:r>
              <a:rPr lang="ko-KR" altLang="en-US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년 </a:t>
            </a:r>
            <a:r>
              <a:rPr lang="en-US" altLang="ko-KR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ko-KR" altLang="en-US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월 </a:t>
            </a:r>
            <a:r>
              <a:rPr lang="en-US" altLang="ko-KR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lang="ko-KR" altLang="en-US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2024</a:t>
            </a:r>
            <a:r>
              <a:rPr lang="ko-KR" altLang="en-US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년 </a:t>
            </a:r>
            <a:r>
              <a:rPr lang="en-US" altLang="ko-KR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ko-KR" altLang="en-US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월</a:t>
            </a:r>
            <a:endParaRPr lang="en-US" altLang="ko-KR" sz="120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5CBE73-55A5-1A56-A807-EC7888720A4A}"/>
              </a:ext>
            </a:extLst>
          </p:cNvPr>
          <p:cNvSpPr txBox="1"/>
          <p:nvPr/>
        </p:nvSpPr>
        <p:spPr>
          <a:xfrm>
            <a:off x="100330" y="76199"/>
            <a:ext cx="78226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</a:rPr>
              <a:t>PART</a:t>
            </a: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3</a:t>
            </a:r>
            <a:endParaRPr kumimoji="0" lang="ko-KR" altLang="en-US" sz="1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002060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grpSp>
        <p:nvGrpSpPr>
          <p:cNvPr id="10" name="Group 5">
            <a:extLst>
              <a:ext uri="{FF2B5EF4-FFF2-40B4-BE49-F238E27FC236}">
                <a16:creationId xmlns:a16="http://schemas.microsoft.com/office/drawing/2014/main" id="{75565483-5991-1C9A-C6B4-954BA27FA495}"/>
              </a:ext>
            </a:extLst>
          </p:cNvPr>
          <p:cNvGrpSpPr/>
          <p:nvPr/>
        </p:nvGrpSpPr>
        <p:grpSpPr>
          <a:xfrm>
            <a:off x="0" y="6450556"/>
            <a:ext cx="12192000" cy="407444"/>
            <a:chOff x="0" y="0"/>
            <a:chExt cx="6671512" cy="222955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7218415F-2767-1B38-4F72-78C8878E8BBA}"/>
                </a:ext>
              </a:extLst>
            </p:cNvPr>
            <p:cNvSpPr/>
            <p:nvPr/>
          </p:nvSpPr>
          <p:spPr>
            <a:xfrm>
              <a:off x="0" y="0"/>
              <a:ext cx="6671512" cy="222955"/>
            </a:xfrm>
            <a:custGeom>
              <a:avLst/>
              <a:gdLst/>
              <a:ahLst/>
              <a:cxnLst/>
              <a:rect l="l" t="t" r="r" b="b"/>
              <a:pathLst>
                <a:path w="6671512" h="222955">
                  <a:moveTo>
                    <a:pt x="0" y="0"/>
                  </a:moveTo>
                  <a:lnTo>
                    <a:pt x="6671512" y="0"/>
                  </a:lnTo>
                  <a:lnTo>
                    <a:pt x="6671512" y="222955"/>
                  </a:lnTo>
                  <a:lnTo>
                    <a:pt x="0" y="222955"/>
                  </a:lnTo>
                  <a:close/>
                </a:path>
              </a:pathLst>
            </a:custGeom>
            <a:solidFill>
              <a:srgbClr val="0283F2">
                <a:alpha val="51765"/>
              </a:srgbClr>
            </a:solidFill>
          </p:spPr>
          <p:txBody>
            <a:bodyPr/>
            <a:lstStyle/>
            <a:p>
              <a:endParaRPr lang="ko-KR" altLang="en-US" sz="1200"/>
            </a:p>
          </p:txBody>
        </p:sp>
      </p:grpSp>
      <p:grpSp>
        <p:nvGrpSpPr>
          <p:cNvPr id="12" name="Group 7">
            <a:extLst>
              <a:ext uri="{FF2B5EF4-FFF2-40B4-BE49-F238E27FC236}">
                <a16:creationId xmlns:a16="http://schemas.microsoft.com/office/drawing/2014/main" id="{40BCC529-C320-D865-E88C-224B5EF064D7}"/>
              </a:ext>
            </a:extLst>
          </p:cNvPr>
          <p:cNvGrpSpPr/>
          <p:nvPr/>
        </p:nvGrpSpPr>
        <p:grpSpPr>
          <a:xfrm>
            <a:off x="0" y="6450556"/>
            <a:ext cx="6095346" cy="407444"/>
            <a:chOff x="0" y="0"/>
            <a:chExt cx="3335398" cy="222955"/>
          </a:xfrm>
        </p:grpSpPr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E80B475D-F9AF-5EBC-39BA-15C2CE6C707C}"/>
                </a:ext>
              </a:extLst>
            </p:cNvPr>
            <p:cNvSpPr/>
            <p:nvPr/>
          </p:nvSpPr>
          <p:spPr>
            <a:xfrm>
              <a:off x="0" y="0"/>
              <a:ext cx="3335398" cy="222955"/>
            </a:xfrm>
            <a:custGeom>
              <a:avLst/>
              <a:gdLst/>
              <a:ahLst/>
              <a:cxnLst/>
              <a:rect l="l" t="t" r="r" b="b"/>
              <a:pathLst>
                <a:path w="3335398" h="222955">
                  <a:moveTo>
                    <a:pt x="0" y="0"/>
                  </a:moveTo>
                  <a:lnTo>
                    <a:pt x="3335398" y="0"/>
                  </a:lnTo>
                  <a:lnTo>
                    <a:pt x="3335398" y="222955"/>
                  </a:lnTo>
                  <a:lnTo>
                    <a:pt x="0" y="222955"/>
                  </a:lnTo>
                  <a:close/>
                </a:path>
              </a:pathLst>
            </a:custGeom>
            <a:solidFill>
              <a:srgbClr val="0283F2">
                <a:alpha val="51765"/>
              </a:srgbClr>
            </a:solidFill>
          </p:spPr>
          <p:txBody>
            <a:bodyPr/>
            <a:lstStyle/>
            <a:p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49435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7E3BDBEE-DD97-D35A-6157-313FF155F9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rcRect/>
          <a:stretch/>
        </p:blipFill>
        <p:spPr>
          <a:xfrm>
            <a:off x="7372675" y="1356047"/>
            <a:ext cx="5182882" cy="3455254"/>
          </a:xfrm>
          <a:prstGeom prst="round2Diag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892120" y="741705"/>
            <a:ext cx="76302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</a:rPr>
              <a:t>종속변수</a:t>
            </a:r>
            <a:endParaRPr kumimoji="0" lang="ko-KR" altLang="en-US" sz="1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0583F2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882595" y="1012215"/>
            <a:ext cx="4749698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</a:rPr>
              <a:t>업종별</a:t>
            </a:r>
            <a:r>
              <a:rPr lang="en-US" altLang="ko-KR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</a:rPr>
              <a:t> </a:t>
            </a:r>
            <a:r>
              <a:rPr lang="ko-KR" altLang="en-US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</a:rPr>
              <a:t>기업경기실사지수</a:t>
            </a:r>
            <a:r>
              <a:rPr lang="en-US" altLang="ko-KR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</a:rPr>
              <a:t>(BSI)</a:t>
            </a:r>
            <a:endParaRPr kumimoji="0" lang="en-US" altLang="ko-KR" sz="28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32669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938B11C-EDCD-CC0B-B34D-1EC4C54AAD1E}"/>
              </a:ext>
            </a:extLst>
          </p:cNvPr>
          <p:cNvGrpSpPr/>
          <p:nvPr/>
        </p:nvGrpSpPr>
        <p:grpSpPr>
          <a:xfrm>
            <a:off x="1608372" y="2880508"/>
            <a:ext cx="6492648" cy="2406277"/>
            <a:chOff x="2952750" y="1925768"/>
            <a:chExt cx="6286500" cy="2144582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3FF24845-9235-D587-5BE8-79333FC23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7FAF2E42-A3BA-DE02-D5EB-0F27EC324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</p:grpSp>
      <p:graphicFrame>
        <p:nvGraphicFramePr>
          <p:cNvPr id="18" name="Table 2">
            <a:extLst>
              <a:ext uri="{FF2B5EF4-FFF2-40B4-BE49-F238E27FC236}">
                <a16:creationId xmlns:a16="http://schemas.microsoft.com/office/drawing/2014/main" id="{36C6EF48-6ED3-ACAC-20FF-D782570A51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855071"/>
              </p:ext>
            </p:extLst>
          </p:nvPr>
        </p:nvGraphicFramePr>
        <p:xfrm>
          <a:off x="1770337" y="3072990"/>
          <a:ext cx="5698610" cy="20089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9722">
                  <a:extLst>
                    <a:ext uri="{9D8B030D-6E8A-4147-A177-3AD203B41FA5}">
                      <a16:colId xmlns:a16="http://schemas.microsoft.com/office/drawing/2014/main" val="2304351331"/>
                    </a:ext>
                  </a:extLst>
                </a:gridCol>
                <a:gridCol w="1139722">
                  <a:extLst>
                    <a:ext uri="{9D8B030D-6E8A-4147-A177-3AD203B41FA5}">
                      <a16:colId xmlns:a16="http://schemas.microsoft.com/office/drawing/2014/main" val="2850744298"/>
                    </a:ext>
                  </a:extLst>
                </a:gridCol>
                <a:gridCol w="1139722">
                  <a:extLst>
                    <a:ext uri="{9D8B030D-6E8A-4147-A177-3AD203B41FA5}">
                      <a16:colId xmlns:a16="http://schemas.microsoft.com/office/drawing/2014/main" val="1944853403"/>
                    </a:ext>
                  </a:extLst>
                </a:gridCol>
                <a:gridCol w="1139722">
                  <a:extLst>
                    <a:ext uri="{9D8B030D-6E8A-4147-A177-3AD203B41FA5}">
                      <a16:colId xmlns:a16="http://schemas.microsoft.com/office/drawing/2014/main" val="144314957"/>
                    </a:ext>
                  </a:extLst>
                </a:gridCol>
                <a:gridCol w="1139722">
                  <a:extLst>
                    <a:ext uri="{9D8B030D-6E8A-4147-A177-3AD203B41FA5}">
                      <a16:colId xmlns:a16="http://schemas.microsoft.com/office/drawing/2014/main" val="2170674368"/>
                    </a:ext>
                  </a:extLst>
                </a:gridCol>
              </a:tblGrid>
              <a:tr h="401798">
                <a:tc>
                  <a:txBody>
                    <a:bodyPr/>
                    <a:lstStyle/>
                    <a:p>
                      <a:pPr algn="l"/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anchor="ctr"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i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rgbClr val="002060"/>
                          </a:solidFill>
                          <a:latin typeface="Gmarket Sans TTF Bold" panose="02000000000000000000" pitchFamily="2" charset="-128"/>
                          <a:ea typeface="Gmarket Sans TTF Bold" panose="02000000000000000000" pitchFamily="2" charset="-128"/>
                          <a:cs typeface="Pretendard Medium" panose="02000603000000020004" pitchFamily="2" charset="-127"/>
                        </a:rPr>
                        <a:t>건설업</a:t>
                      </a:r>
                      <a:endParaRPr lang="en-US" sz="1400" b="1" i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latin typeface="Gmarket Sans TTF Bold" panose="02000000000000000000" pitchFamily="2" charset="-128"/>
                        <a:ea typeface="Gmarket Sans TTF Bold" panose="02000000000000000000" pitchFamily="2" charset="-128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i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rgbClr val="002060"/>
                          </a:solidFill>
                          <a:latin typeface="Gmarket Sans TTF Bold" panose="02000000000000000000" pitchFamily="2" charset="-128"/>
                          <a:ea typeface="Gmarket Sans TTF Bold" panose="02000000000000000000" pitchFamily="2" charset="-128"/>
                          <a:cs typeface="Pretendard Medium" panose="02000603000000020004" pitchFamily="2" charset="-127"/>
                        </a:rPr>
                        <a:t>제조업</a:t>
                      </a:r>
                      <a:endParaRPr lang="en-US" sz="1400" b="1" i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latin typeface="Gmarket Sans TTF Bold" panose="02000000000000000000" pitchFamily="2" charset="-128"/>
                        <a:ea typeface="Gmarket Sans TTF Bold" panose="02000000000000000000" pitchFamily="2" charset="-128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i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rgbClr val="002060"/>
                          </a:solidFill>
                          <a:latin typeface="Gmarket Sans TTF Bold" panose="02000000000000000000" pitchFamily="2" charset="-128"/>
                          <a:ea typeface="Gmarket Sans TTF Bold" panose="02000000000000000000" pitchFamily="2" charset="-128"/>
                          <a:cs typeface="Pretendard Medium" panose="02000603000000020004" pitchFamily="2" charset="-127"/>
                        </a:rPr>
                        <a:t>정보통신업</a:t>
                      </a:r>
                      <a:endParaRPr lang="en-US" sz="1400" b="1" i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latin typeface="Gmarket Sans TTF Bold" panose="02000000000000000000" pitchFamily="2" charset="-128"/>
                        <a:ea typeface="Gmarket Sans TTF Bold" panose="02000000000000000000" pitchFamily="2" charset="-128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rgbClr val="002060"/>
                          </a:solidFill>
                          <a:latin typeface="Gmarket Sans TTF Bold" panose="02000000000000000000" pitchFamily="2" charset="-128"/>
                          <a:ea typeface="Gmarket Sans TTF Bold" panose="02000000000000000000" pitchFamily="2" charset="-128"/>
                          <a:cs typeface="Pretendard Medium" panose="02000603000000020004" pitchFamily="2" charset="-127"/>
                        </a:rPr>
                        <a:t>∙ ∙ ∙</a:t>
                      </a:r>
                      <a:endParaRPr lang="en-US" altLang="ko-Kore-KR" sz="1400" b="1" i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latin typeface="Gmarket Sans TTF Bold" panose="02000000000000000000" pitchFamily="2" charset="-128"/>
                        <a:ea typeface="Gmarket Sans TTF Bold" panose="02000000000000000000" pitchFamily="2" charset="-128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4647734"/>
                  </a:ext>
                </a:extLst>
              </a:tr>
              <a:tr h="40179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i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market Sans TTF Bold" panose="02000000000000000000" pitchFamily="2" charset="-128"/>
                          <a:ea typeface="Gmarket Sans TTF Bold" panose="02000000000000000000" pitchFamily="2" charset="-128"/>
                        </a:rPr>
                        <a:t>매출실적</a:t>
                      </a:r>
                      <a:endParaRPr lang="en-US" sz="1400" b="1" i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market Sans TTF Bold" panose="02000000000000000000" pitchFamily="2" charset="-128"/>
                        <a:ea typeface="Gmarket Sans TTF Bold" panose="02000000000000000000" pitchFamily="2" charset="-128"/>
                      </a:endParaRPr>
                    </a:p>
                  </a:txBody>
                  <a:tcPr marL="144000" anchor="ctr"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accent3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accent3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47368875"/>
                  </a:ext>
                </a:extLst>
              </a:tr>
              <a:tr h="4017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market Sans TTF Bold" panose="02000000000000000000" pitchFamily="2" charset="-128"/>
                          <a:ea typeface="Gmarket Sans TTF Bold" panose="02000000000000000000" pitchFamily="2" charset="-128"/>
                          <a:cs typeface="+mn-cs"/>
                        </a:rPr>
                        <a:t>생산실적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market Sans TTF Bold" panose="02000000000000000000" pitchFamily="2" charset="-128"/>
                        <a:ea typeface="Gmarket Sans TTF Bold" panose="02000000000000000000" pitchFamily="2" charset="-128"/>
                        <a:cs typeface="+mn-cs"/>
                      </a:endParaRPr>
                    </a:p>
                  </a:txBody>
                  <a:tcPr marL="144000" anchor="ctr"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sz="1200" b="0" kern="120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sz="1200" b="0" kern="120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348304"/>
                  </a:ext>
                </a:extLst>
              </a:tr>
              <a:tr h="4017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Gmarket Sans TTF Bold" panose="02000000000000000000" pitchFamily="2" charset="-128"/>
                          <a:ea typeface="Gmarket Sans TTF Bold" panose="02000000000000000000" pitchFamily="2" charset="-128"/>
                          <a:cs typeface="+mn-cs"/>
                        </a:rPr>
                        <a:t>수출실적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Gmarket Sans TTF Bold" panose="02000000000000000000" pitchFamily="2" charset="-128"/>
                        <a:ea typeface="Gmarket Sans TTF Bold" panose="02000000000000000000" pitchFamily="2" charset="-128"/>
                        <a:cs typeface="+mn-cs"/>
                      </a:endParaRPr>
                    </a:p>
                  </a:txBody>
                  <a:tcPr marL="144000" anchor="ctr"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accent3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accent3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514531"/>
                  </a:ext>
                </a:extLst>
              </a:tr>
              <a:tr h="4017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market Sans TTF Bold" panose="02000000000000000000" pitchFamily="2" charset="-128"/>
                          <a:ea typeface="Gmarket Sans TTF Bold" panose="02000000000000000000" pitchFamily="2" charset="-128"/>
                          <a:cs typeface="Pretendard Medium" panose="02000603000000020004" pitchFamily="2" charset="-127"/>
                        </a:rPr>
                        <a:t>∙ ∙ ∙</a:t>
                      </a:r>
                      <a:endParaRPr lang="en-US" altLang="ko-Kore-KR" sz="1400" b="1" i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market Sans TTF Bold" panose="02000000000000000000" pitchFamily="2" charset="-128"/>
                        <a:ea typeface="Gmarket Sans TTF Bold" panose="02000000000000000000" pitchFamily="2" charset="-128"/>
                        <a:cs typeface="Pretendard Medium" panose="02000603000000020004" pitchFamily="2" charset="-127"/>
                      </a:endParaRPr>
                    </a:p>
                  </a:txBody>
                  <a:tcPr marL="144000" anchor="ctr"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accent3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accent3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798574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AA224B2-CCA2-A278-9CDE-3D19B973EF8F}"/>
              </a:ext>
            </a:extLst>
          </p:cNvPr>
          <p:cNvSpPr txBox="1"/>
          <p:nvPr/>
        </p:nvSpPr>
        <p:spPr>
          <a:xfrm>
            <a:off x="1388022" y="1578595"/>
            <a:ext cx="4918505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lvl="0" indent="-285750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b="0" i="0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기업이 인식하는 향후 경기에 대한 전망치</a:t>
            </a:r>
            <a:endParaRPr kumimoji="0" lang="en-US" altLang="ko-KR" b="0" i="0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002060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  <a:p>
            <a:pPr marL="285750" marR="0" lvl="0" indent="-285750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100</a:t>
            </a:r>
            <a:r>
              <a:rPr lang="ko-KR" altLang="en-US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보다 크면 </a:t>
            </a:r>
            <a:r>
              <a:rPr lang="en-US" altLang="ko-KR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“</a:t>
            </a:r>
            <a:r>
              <a:rPr lang="ko-KR" altLang="en-US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긍정</a:t>
            </a:r>
            <a:r>
              <a:rPr lang="en-US" altLang="ko-KR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”,</a:t>
            </a:r>
            <a:r>
              <a:rPr lang="ko-KR" altLang="en-US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100</a:t>
            </a:r>
            <a:r>
              <a:rPr lang="ko-KR" altLang="en-US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보다 작으면 </a:t>
            </a:r>
            <a:r>
              <a:rPr lang="en-US" altLang="ko-KR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“</a:t>
            </a:r>
            <a:r>
              <a:rPr lang="ko-KR" altLang="en-US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부정</a:t>
            </a:r>
            <a:r>
              <a:rPr lang="en-US" altLang="ko-KR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”</a:t>
            </a:r>
            <a:endParaRPr kumimoji="0" lang="en-US" altLang="ko-KR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002060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A5871DB-7BF1-77A1-37DD-A7517A46ACB7}"/>
              </a:ext>
            </a:extLst>
          </p:cNvPr>
          <p:cNvCxnSpPr/>
          <p:nvPr/>
        </p:nvCxnSpPr>
        <p:spPr>
          <a:xfrm>
            <a:off x="3046420" y="3616926"/>
            <a:ext cx="4254500" cy="0"/>
          </a:xfrm>
          <a:prstGeom prst="straightConnector1">
            <a:avLst/>
          </a:prstGeom>
          <a:ln w="31750" cap="rnd">
            <a:solidFill>
              <a:schemeClr val="accent3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7B092F2-F97F-AC32-DC20-445C8DA6A495}"/>
              </a:ext>
            </a:extLst>
          </p:cNvPr>
          <p:cNvCxnSpPr>
            <a:cxnSpLocks/>
          </p:cNvCxnSpPr>
          <p:nvPr/>
        </p:nvCxnSpPr>
        <p:spPr>
          <a:xfrm>
            <a:off x="3046420" y="3616926"/>
            <a:ext cx="0" cy="1422796"/>
          </a:xfrm>
          <a:prstGeom prst="straightConnector1">
            <a:avLst/>
          </a:prstGeom>
          <a:ln w="31750" cap="rnd">
            <a:solidFill>
              <a:schemeClr val="bg1">
                <a:lumMod val="50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D561C93-EFC7-DC3A-D67B-87BFC24AD24B}"/>
              </a:ext>
            </a:extLst>
          </p:cNvPr>
          <p:cNvSpPr txBox="1"/>
          <p:nvPr/>
        </p:nvSpPr>
        <p:spPr>
          <a:xfrm>
            <a:off x="6000763" y="3774326"/>
            <a:ext cx="16129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ore-KR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</a:t>
            </a:r>
            <a:r>
              <a:rPr kumimoji="1" lang="en-US" altLang="ko-KR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</a:t>
            </a:r>
            <a:r>
              <a:rPr kumimoji="1" lang="ko-KR" altLang="en-US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 업종</a:t>
            </a:r>
            <a:endParaRPr kumimoji="1" lang="ko-Kore-KR" altLang="en-US" sz="20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1618C9-EC8E-F803-0DBE-B1AC4DC1F2AB}"/>
              </a:ext>
            </a:extLst>
          </p:cNvPr>
          <p:cNvSpPr txBox="1"/>
          <p:nvPr/>
        </p:nvSpPr>
        <p:spPr>
          <a:xfrm>
            <a:off x="3206427" y="4762723"/>
            <a:ext cx="16129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ko-KR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15</a:t>
            </a:r>
            <a:r>
              <a:rPr kumimoji="1" lang="ko-KR" alt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개의 실적구분</a:t>
            </a:r>
            <a:endParaRPr kumimoji="1" lang="ko-Kore-KR" altLang="en-US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8FAC16-A315-5E1E-CE54-34B75254EC9C}"/>
              </a:ext>
            </a:extLst>
          </p:cNvPr>
          <p:cNvSpPr txBox="1"/>
          <p:nvPr/>
        </p:nvSpPr>
        <p:spPr>
          <a:xfrm>
            <a:off x="4839386" y="5444184"/>
            <a:ext cx="344076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▪︎  데이터수집 기간 </a:t>
            </a:r>
            <a:r>
              <a:rPr lang="en-US" altLang="ko-KR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ko-KR" altLang="en-US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2009</a:t>
            </a:r>
            <a:r>
              <a:rPr lang="ko-KR" altLang="en-US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년 </a:t>
            </a:r>
            <a:r>
              <a:rPr lang="en-US" altLang="ko-KR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08</a:t>
            </a:r>
            <a:r>
              <a:rPr lang="ko-KR" altLang="en-US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월 </a:t>
            </a:r>
            <a:r>
              <a:rPr lang="en-US" altLang="ko-KR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lang="ko-KR" altLang="en-US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2024</a:t>
            </a:r>
            <a:r>
              <a:rPr lang="ko-KR" altLang="en-US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년 </a:t>
            </a:r>
            <a:r>
              <a:rPr lang="en-US" altLang="ko-KR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ko-KR" altLang="en-US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월</a:t>
            </a:r>
            <a:endParaRPr lang="en-US" altLang="ko-KR" sz="120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en-US" altLang="ko-KR" sz="11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(※</a:t>
            </a:r>
            <a:r>
              <a:rPr lang="ko-KR" altLang="en-US" sz="11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통계청 업종 분류 기준 변경 후 시점부터 수집</a:t>
            </a:r>
            <a:r>
              <a:rPr lang="en-US" altLang="ko-KR" sz="11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▪︎  데이터 크기 </a:t>
            </a:r>
            <a:r>
              <a:rPr lang="en-US" altLang="ko-KR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ko-KR" altLang="en-US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530</a:t>
            </a:r>
            <a:r>
              <a:rPr lang="ko-KR" altLang="en-US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* </a:t>
            </a:r>
            <a:r>
              <a:rPr lang="en-US" altLang="ko-KR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77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  데이터 주기 </a:t>
            </a:r>
            <a:r>
              <a:rPr lang="en-US" altLang="ko-KR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ko-KR" altLang="en-US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월별데이터</a:t>
            </a:r>
            <a:endParaRPr lang="en-US" altLang="ko-KR" sz="120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06105B-75BA-B003-F2AD-B4F1CFB4B489}"/>
              </a:ext>
            </a:extLst>
          </p:cNvPr>
          <p:cNvSpPr txBox="1"/>
          <p:nvPr/>
        </p:nvSpPr>
        <p:spPr>
          <a:xfrm>
            <a:off x="100330" y="76199"/>
            <a:ext cx="78226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</a:rPr>
              <a:t>PART</a:t>
            </a: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3</a:t>
            </a:r>
            <a:endParaRPr kumimoji="0" lang="ko-KR" altLang="en-US" sz="1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002060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id="{F10B1628-43D6-F6BC-5968-22DD27DBF145}"/>
              </a:ext>
            </a:extLst>
          </p:cNvPr>
          <p:cNvGrpSpPr/>
          <p:nvPr/>
        </p:nvGrpSpPr>
        <p:grpSpPr>
          <a:xfrm>
            <a:off x="0" y="6450556"/>
            <a:ext cx="12192000" cy="407444"/>
            <a:chOff x="0" y="0"/>
            <a:chExt cx="6671512" cy="222955"/>
          </a:xfrm>
        </p:grpSpPr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CEF6AEE9-7A3D-E77C-88BB-C9843392A438}"/>
                </a:ext>
              </a:extLst>
            </p:cNvPr>
            <p:cNvSpPr/>
            <p:nvPr/>
          </p:nvSpPr>
          <p:spPr>
            <a:xfrm>
              <a:off x="0" y="0"/>
              <a:ext cx="6671512" cy="222955"/>
            </a:xfrm>
            <a:custGeom>
              <a:avLst/>
              <a:gdLst/>
              <a:ahLst/>
              <a:cxnLst/>
              <a:rect l="l" t="t" r="r" b="b"/>
              <a:pathLst>
                <a:path w="6671512" h="222955">
                  <a:moveTo>
                    <a:pt x="0" y="0"/>
                  </a:moveTo>
                  <a:lnTo>
                    <a:pt x="6671512" y="0"/>
                  </a:lnTo>
                  <a:lnTo>
                    <a:pt x="6671512" y="222955"/>
                  </a:lnTo>
                  <a:lnTo>
                    <a:pt x="0" y="222955"/>
                  </a:lnTo>
                  <a:close/>
                </a:path>
              </a:pathLst>
            </a:custGeom>
            <a:solidFill>
              <a:srgbClr val="0283F2">
                <a:alpha val="51765"/>
              </a:srgbClr>
            </a:solidFill>
          </p:spPr>
          <p:txBody>
            <a:bodyPr/>
            <a:lstStyle/>
            <a:p>
              <a:endParaRPr lang="ko-KR" altLang="en-US" sz="1200"/>
            </a:p>
          </p:txBody>
        </p:sp>
      </p:grpSp>
      <p:grpSp>
        <p:nvGrpSpPr>
          <p:cNvPr id="5" name="Group 7">
            <a:extLst>
              <a:ext uri="{FF2B5EF4-FFF2-40B4-BE49-F238E27FC236}">
                <a16:creationId xmlns:a16="http://schemas.microsoft.com/office/drawing/2014/main" id="{61F49535-677A-B5F4-9FBC-AA5EE809E9FE}"/>
              </a:ext>
            </a:extLst>
          </p:cNvPr>
          <p:cNvGrpSpPr/>
          <p:nvPr/>
        </p:nvGrpSpPr>
        <p:grpSpPr>
          <a:xfrm>
            <a:off x="0" y="6450556"/>
            <a:ext cx="6095346" cy="407444"/>
            <a:chOff x="0" y="0"/>
            <a:chExt cx="3335398" cy="222955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AE2F234-C023-9C30-E9D4-A3685F815432}"/>
                </a:ext>
              </a:extLst>
            </p:cNvPr>
            <p:cNvSpPr/>
            <p:nvPr/>
          </p:nvSpPr>
          <p:spPr>
            <a:xfrm>
              <a:off x="0" y="0"/>
              <a:ext cx="3335398" cy="222955"/>
            </a:xfrm>
            <a:custGeom>
              <a:avLst/>
              <a:gdLst/>
              <a:ahLst/>
              <a:cxnLst/>
              <a:rect l="l" t="t" r="r" b="b"/>
              <a:pathLst>
                <a:path w="3335398" h="222955">
                  <a:moveTo>
                    <a:pt x="0" y="0"/>
                  </a:moveTo>
                  <a:lnTo>
                    <a:pt x="3335398" y="0"/>
                  </a:lnTo>
                  <a:lnTo>
                    <a:pt x="3335398" y="222955"/>
                  </a:lnTo>
                  <a:lnTo>
                    <a:pt x="0" y="222955"/>
                  </a:lnTo>
                  <a:close/>
                </a:path>
              </a:pathLst>
            </a:custGeom>
            <a:solidFill>
              <a:srgbClr val="0283F2">
                <a:alpha val="51765"/>
              </a:srgbClr>
            </a:solidFill>
          </p:spPr>
          <p:txBody>
            <a:bodyPr/>
            <a:lstStyle/>
            <a:p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2468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EB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226D76-55CD-F5DD-94D4-D539E0F37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FDBF3C-B459-1C45-D9A4-877D1ABA9F62}"/>
              </a:ext>
            </a:extLst>
          </p:cNvPr>
          <p:cNvSpPr txBox="1"/>
          <p:nvPr/>
        </p:nvSpPr>
        <p:spPr>
          <a:xfrm>
            <a:off x="-2269112" y="870850"/>
            <a:ext cx="7814838" cy="4705005"/>
          </a:xfrm>
          <a:custGeom>
            <a:avLst/>
            <a:gdLst/>
            <a:ahLst/>
            <a:cxnLst/>
            <a:rect l="l" t="t" r="r" b="b"/>
            <a:pathLst>
              <a:path w="8379800" h="5395693">
                <a:moveTo>
                  <a:pt x="6623209" y="1315869"/>
                </a:moveTo>
                <a:lnTo>
                  <a:pt x="5414372" y="3292821"/>
                </a:lnTo>
                <a:lnTo>
                  <a:pt x="6623209" y="3292821"/>
                </a:lnTo>
                <a:close/>
                <a:moveTo>
                  <a:pt x="1964360" y="1001068"/>
                </a:moveTo>
                <a:cubicBezTo>
                  <a:pt x="1699927" y="1001068"/>
                  <a:pt x="1486912" y="1143778"/>
                  <a:pt x="1325314" y="1429197"/>
                </a:cubicBezTo>
                <a:cubicBezTo>
                  <a:pt x="1163715" y="1714617"/>
                  <a:pt x="1082917" y="2138549"/>
                  <a:pt x="1082917" y="2700994"/>
                </a:cubicBezTo>
                <a:cubicBezTo>
                  <a:pt x="1082917" y="3259242"/>
                  <a:pt x="1163715" y="3681076"/>
                  <a:pt x="1325314" y="3966496"/>
                </a:cubicBezTo>
                <a:cubicBezTo>
                  <a:pt x="1486912" y="4251915"/>
                  <a:pt x="1699927" y="4394625"/>
                  <a:pt x="1964360" y="4394625"/>
                </a:cubicBezTo>
                <a:cubicBezTo>
                  <a:pt x="2228793" y="4394625"/>
                  <a:pt x="2441809" y="4251915"/>
                  <a:pt x="2603406" y="3966496"/>
                </a:cubicBezTo>
                <a:cubicBezTo>
                  <a:pt x="2765004" y="3681076"/>
                  <a:pt x="2845803" y="3259242"/>
                  <a:pt x="2845803" y="2700994"/>
                </a:cubicBezTo>
                <a:cubicBezTo>
                  <a:pt x="2845803" y="2138549"/>
                  <a:pt x="2765004" y="1714617"/>
                  <a:pt x="2603406" y="1429197"/>
                </a:cubicBezTo>
                <a:cubicBezTo>
                  <a:pt x="2441809" y="1143778"/>
                  <a:pt x="2228793" y="1001068"/>
                  <a:pt x="1964360" y="1001068"/>
                </a:cubicBezTo>
                <a:close/>
                <a:moveTo>
                  <a:pt x="6302112" y="138512"/>
                </a:moveTo>
                <a:lnTo>
                  <a:pt x="7706125" y="138512"/>
                </a:lnTo>
                <a:lnTo>
                  <a:pt x="7706125" y="3292821"/>
                </a:lnTo>
                <a:lnTo>
                  <a:pt x="8379800" y="3292821"/>
                </a:lnTo>
                <a:lnTo>
                  <a:pt x="8379800" y="4237224"/>
                </a:lnTo>
                <a:lnTo>
                  <a:pt x="7706125" y="4237224"/>
                </a:lnTo>
                <a:lnTo>
                  <a:pt x="7706125" y="5269772"/>
                </a:lnTo>
                <a:lnTo>
                  <a:pt x="6623209" y="5269772"/>
                </a:lnTo>
                <a:lnTo>
                  <a:pt x="6623209" y="4237224"/>
                </a:lnTo>
                <a:lnTo>
                  <a:pt x="4318864" y="4237224"/>
                </a:lnTo>
                <a:lnTo>
                  <a:pt x="4318864" y="3292821"/>
                </a:lnTo>
                <a:close/>
                <a:moveTo>
                  <a:pt x="1964360" y="0"/>
                </a:moveTo>
                <a:cubicBezTo>
                  <a:pt x="2346320" y="0"/>
                  <a:pt x="2685255" y="101786"/>
                  <a:pt x="2981168" y="305357"/>
                </a:cubicBezTo>
                <a:cubicBezTo>
                  <a:pt x="3277081" y="508928"/>
                  <a:pt x="3508985" y="813236"/>
                  <a:pt x="3676879" y="1218281"/>
                </a:cubicBezTo>
                <a:cubicBezTo>
                  <a:pt x="3844773" y="1623325"/>
                  <a:pt x="3928720" y="2117563"/>
                  <a:pt x="3928720" y="2700994"/>
                </a:cubicBezTo>
                <a:cubicBezTo>
                  <a:pt x="3928720" y="3284426"/>
                  <a:pt x="3844773" y="3777615"/>
                  <a:pt x="3676879" y="4180560"/>
                </a:cubicBezTo>
                <a:cubicBezTo>
                  <a:pt x="3508985" y="4583506"/>
                  <a:pt x="3277081" y="4886764"/>
                  <a:pt x="2981168" y="5090336"/>
                </a:cubicBezTo>
                <a:cubicBezTo>
                  <a:pt x="2685255" y="5293907"/>
                  <a:pt x="2346320" y="5395693"/>
                  <a:pt x="1964360" y="5395693"/>
                </a:cubicBezTo>
                <a:cubicBezTo>
                  <a:pt x="1582401" y="5395693"/>
                  <a:pt x="1243465" y="5293907"/>
                  <a:pt x="947552" y="5090336"/>
                </a:cubicBezTo>
                <a:cubicBezTo>
                  <a:pt x="651639" y="4886764"/>
                  <a:pt x="419735" y="4583506"/>
                  <a:pt x="251841" y="4180560"/>
                </a:cubicBezTo>
                <a:cubicBezTo>
                  <a:pt x="83947" y="3777615"/>
                  <a:pt x="0" y="3284426"/>
                  <a:pt x="0" y="2700994"/>
                </a:cubicBezTo>
                <a:cubicBezTo>
                  <a:pt x="0" y="2117563"/>
                  <a:pt x="83947" y="1623325"/>
                  <a:pt x="251841" y="1218281"/>
                </a:cubicBezTo>
                <a:cubicBezTo>
                  <a:pt x="419735" y="813236"/>
                  <a:pt x="651639" y="508928"/>
                  <a:pt x="947552" y="305357"/>
                </a:cubicBezTo>
                <a:cubicBezTo>
                  <a:pt x="1243465" y="101786"/>
                  <a:pt x="1582401" y="0"/>
                  <a:pt x="1964360" y="0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190500" dist="127000" dir="2700000" algn="tl" rotWithShape="0">
              <a:schemeClr val="tx1">
                <a:alpha val="38000"/>
              </a:schemeClr>
            </a:outerShdw>
          </a:effectLst>
        </p:spPr>
        <p:txBody>
          <a:bodyPr rtlCol="0" anchor="ctr"/>
          <a:lstStyle>
            <a:defPPr>
              <a:defRPr lang="ko-KR"/>
            </a:defPPr>
            <a:lvl1pPr marR="0" lvl="0" indent="0"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retendard Medium" panose="0200060300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E35A38-189B-5359-FF1D-28EDF3AE3616}"/>
              </a:ext>
            </a:extLst>
          </p:cNvPr>
          <p:cNvSpPr txBox="1"/>
          <p:nvPr/>
        </p:nvSpPr>
        <p:spPr>
          <a:xfrm>
            <a:off x="7179371" y="2112809"/>
            <a:ext cx="3374322" cy="14896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-50" normalizeH="0" baseline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accent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분석과정</a:t>
            </a:r>
            <a:r>
              <a:rPr lang="en-US" altLang="ko-KR" sz="4400" dirty="0">
                <a:solidFill>
                  <a:schemeClr val="bg1"/>
                </a:solidFill>
              </a:rPr>
              <a:t> </a:t>
            </a:r>
            <a:r>
              <a:rPr lang="ko-KR" altLang="en-US" sz="4400" dirty="0">
                <a:solidFill>
                  <a:schemeClr val="bg1"/>
                </a:solidFill>
              </a:rPr>
              <a:t>및 </a:t>
            </a:r>
            <a:endParaRPr lang="en-US" altLang="ko-KR" sz="44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dirty="0">
                <a:solidFill>
                  <a:schemeClr val="bg1"/>
                </a:solidFill>
              </a:rPr>
              <a:t>예측모델 구축</a:t>
            </a:r>
            <a:endParaRPr kumimoji="0" lang="en-US" altLang="ko-KR" sz="44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bg1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706D630-DE67-4EB5-2824-917FA5FC85B8}"/>
              </a:ext>
            </a:extLst>
          </p:cNvPr>
          <p:cNvSpPr/>
          <p:nvPr/>
        </p:nvSpPr>
        <p:spPr>
          <a:xfrm>
            <a:off x="7179371" y="3737228"/>
            <a:ext cx="3885504" cy="139697"/>
          </a:xfrm>
          <a:prstGeom prst="rect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>
            <a:outerShdw blurRad="190500" dist="127000" dir="2700000" algn="tl" rotWithShape="0">
              <a:schemeClr val="tx1">
                <a:alpha val="17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60300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3225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3C47BC64-960B-76F0-ECDE-7169824B6B20}"/>
              </a:ext>
            </a:extLst>
          </p:cNvPr>
          <p:cNvSpPr/>
          <p:nvPr/>
        </p:nvSpPr>
        <p:spPr>
          <a:xfrm>
            <a:off x="1101754" y="3654250"/>
            <a:ext cx="9937751" cy="710741"/>
          </a:xfrm>
          <a:prstGeom prst="rect">
            <a:avLst/>
          </a:prstGeom>
          <a:solidFill>
            <a:srgbClr val="346E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A5B41F-584C-C3D1-FE9A-2ECD8653F8B0}"/>
              </a:ext>
            </a:extLst>
          </p:cNvPr>
          <p:cNvSpPr txBox="1"/>
          <p:nvPr/>
        </p:nvSpPr>
        <p:spPr>
          <a:xfrm>
            <a:off x="1129975" y="589813"/>
            <a:ext cx="2824492" cy="5416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데이터 분석</a:t>
            </a:r>
            <a:r>
              <a:rPr lang="ko-KR" altLang="en-US" sz="32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</a:rPr>
              <a:t>절차</a:t>
            </a:r>
            <a:endParaRPr kumimoji="0" lang="en-US" altLang="ko-KR" sz="32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32669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DF3F91-9DEB-8911-EFA7-0A1BD948490D}"/>
              </a:ext>
            </a:extLst>
          </p:cNvPr>
          <p:cNvGrpSpPr/>
          <p:nvPr/>
        </p:nvGrpSpPr>
        <p:grpSpPr>
          <a:xfrm>
            <a:off x="1657749" y="1670062"/>
            <a:ext cx="1010911" cy="890258"/>
            <a:chOff x="1347468" y="4010684"/>
            <a:chExt cx="1195058" cy="1195058"/>
          </a:xfrm>
          <a:solidFill>
            <a:schemeClr val="accent1"/>
          </a:solidFill>
        </p:grpSpPr>
        <p:sp>
          <p:nvSpPr>
            <p:cNvPr id="6" name="눈물 방울 5">
              <a:extLst>
                <a:ext uri="{FF2B5EF4-FFF2-40B4-BE49-F238E27FC236}">
                  <a16:creationId xmlns:a16="http://schemas.microsoft.com/office/drawing/2014/main" id="{6799846D-E014-1B3B-06AD-752DE9022F1C}"/>
                </a:ext>
              </a:extLst>
            </p:cNvPr>
            <p:cNvSpPr/>
            <p:nvPr/>
          </p:nvSpPr>
          <p:spPr>
            <a:xfrm rot="8100000">
              <a:off x="1347468" y="4010684"/>
              <a:ext cx="1195058" cy="1195058"/>
            </a:xfrm>
            <a:prstGeom prst="teardrop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7" name="눈물 방울 6">
              <a:extLst>
                <a:ext uri="{FF2B5EF4-FFF2-40B4-BE49-F238E27FC236}">
                  <a16:creationId xmlns:a16="http://schemas.microsoft.com/office/drawing/2014/main" id="{9F261AEF-0CD7-E1AD-4B74-1E27A3AFB08A}"/>
                </a:ext>
              </a:extLst>
            </p:cNvPr>
            <p:cNvSpPr/>
            <p:nvPr/>
          </p:nvSpPr>
          <p:spPr>
            <a:xfrm rot="8100000">
              <a:off x="1347468" y="4010684"/>
              <a:ext cx="1195058" cy="1195058"/>
            </a:xfrm>
            <a:prstGeom prst="teardrop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id="{01A73440-BD46-F5D3-D43E-5513F6EBDD07}"/>
              </a:ext>
            </a:extLst>
          </p:cNvPr>
          <p:cNvSpPr/>
          <p:nvPr/>
        </p:nvSpPr>
        <p:spPr>
          <a:xfrm>
            <a:off x="1866651" y="1878965"/>
            <a:ext cx="657488" cy="57901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ACB0C0"/>
              </a:solidFill>
              <a:effectLst/>
              <a:uLnTx/>
              <a:uFillTx/>
              <a:latin typeface="Pretendard Medium" panose="02000603000000020004" pitchFamily="50" charset="-127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0DAE463-B099-CCD7-5821-BBEE38E967E6}"/>
              </a:ext>
            </a:extLst>
          </p:cNvPr>
          <p:cNvGrpSpPr/>
          <p:nvPr/>
        </p:nvGrpSpPr>
        <p:grpSpPr>
          <a:xfrm>
            <a:off x="3604244" y="1670062"/>
            <a:ext cx="1010911" cy="890258"/>
            <a:chOff x="1347468" y="4010684"/>
            <a:chExt cx="1195058" cy="1195058"/>
          </a:xfrm>
          <a:solidFill>
            <a:schemeClr val="accent1"/>
          </a:solidFill>
        </p:grpSpPr>
        <p:sp>
          <p:nvSpPr>
            <p:cNvPr id="22" name="눈물 방울 21">
              <a:extLst>
                <a:ext uri="{FF2B5EF4-FFF2-40B4-BE49-F238E27FC236}">
                  <a16:creationId xmlns:a16="http://schemas.microsoft.com/office/drawing/2014/main" id="{682F165B-8DD5-0CD8-8D29-89A4E5E51DC8}"/>
                </a:ext>
              </a:extLst>
            </p:cNvPr>
            <p:cNvSpPr/>
            <p:nvPr/>
          </p:nvSpPr>
          <p:spPr>
            <a:xfrm rot="8100000">
              <a:off x="1347468" y="4010684"/>
              <a:ext cx="1195058" cy="1195058"/>
            </a:xfrm>
            <a:prstGeom prst="teardrop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6" name="눈물 방울 25">
              <a:extLst>
                <a:ext uri="{FF2B5EF4-FFF2-40B4-BE49-F238E27FC236}">
                  <a16:creationId xmlns:a16="http://schemas.microsoft.com/office/drawing/2014/main" id="{0DAFE3B5-6446-C6A5-8724-9ECB73813F08}"/>
                </a:ext>
              </a:extLst>
            </p:cNvPr>
            <p:cNvSpPr/>
            <p:nvPr/>
          </p:nvSpPr>
          <p:spPr>
            <a:xfrm rot="8100000">
              <a:off x="1347468" y="4010684"/>
              <a:ext cx="1195058" cy="1195058"/>
            </a:xfrm>
            <a:prstGeom prst="teardrop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34F84CB1-E625-BC71-6F76-ECAC57FA7CD1}"/>
              </a:ext>
            </a:extLst>
          </p:cNvPr>
          <p:cNvSpPr/>
          <p:nvPr/>
        </p:nvSpPr>
        <p:spPr>
          <a:xfrm>
            <a:off x="3813146" y="1878965"/>
            <a:ext cx="657488" cy="57901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ACB0C0"/>
              </a:solidFill>
              <a:effectLst/>
              <a:uLnTx/>
              <a:uFillTx/>
              <a:latin typeface="Pretendard Medium" panose="02000603000000020004" pitchFamily="50" charset="-127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F2549AD-9094-CEA0-2260-E7C0B8794778}"/>
              </a:ext>
            </a:extLst>
          </p:cNvPr>
          <p:cNvGrpSpPr/>
          <p:nvPr/>
        </p:nvGrpSpPr>
        <p:grpSpPr>
          <a:xfrm>
            <a:off x="5550739" y="1670062"/>
            <a:ext cx="1010911" cy="890258"/>
            <a:chOff x="1347468" y="4010684"/>
            <a:chExt cx="1195058" cy="1195058"/>
          </a:xfrm>
          <a:solidFill>
            <a:schemeClr val="accent1"/>
          </a:solidFill>
        </p:grpSpPr>
        <p:sp>
          <p:nvSpPr>
            <p:cNvPr id="30" name="눈물 방울 29">
              <a:extLst>
                <a:ext uri="{FF2B5EF4-FFF2-40B4-BE49-F238E27FC236}">
                  <a16:creationId xmlns:a16="http://schemas.microsoft.com/office/drawing/2014/main" id="{E0FC7E8C-9774-23E4-9410-4A61DB4F5E70}"/>
                </a:ext>
              </a:extLst>
            </p:cNvPr>
            <p:cNvSpPr/>
            <p:nvPr/>
          </p:nvSpPr>
          <p:spPr>
            <a:xfrm rot="8100000">
              <a:off x="1347468" y="4010684"/>
              <a:ext cx="1195058" cy="1195058"/>
            </a:xfrm>
            <a:prstGeom prst="teardrop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31" name="눈물 방울 30">
              <a:extLst>
                <a:ext uri="{FF2B5EF4-FFF2-40B4-BE49-F238E27FC236}">
                  <a16:creationId xmlns:a16="http://schemas.microsoft.com/office/drawing/2014/main" id="{69A0BAAD-BEEB-ECDF-CEF8-1D601D87AA30}"/>
                </a:ext>
              </a:extLst>
            </p:cNvPr>
            <p:cNvSpPr/>
            <p:nvPr/>
          </p:nvSpPr>
          <p:spPr>
            <a:xfrm rot="8100000">
              <a:off x="1347468" y="4010684"/>
              <a:ext cx="1195058" cy="1195058"/>
            </a:xfrm>
            <a:prstGeom prst="teardrop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960B9442-ED9E-6759-4EE5-9440E384453E}"/>
              </a:ext>
            </a:extLst>
          </p:cNvPr>
          <p:cNvSpPr/>
          <p:nvPr/>
        </p:nvSpPr>
        <p:spPr>
          <a:xfrm>
            <a:off x="5759641" y="1878965"/>
            <a:ext cx="657488" cy="57901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ACB0C0"/>
              </a:solidFill>
              <a:effectLst/>
              <a:uLnTx/>
              <a:uFillTx/>
              <a:latin typeface="Pretendard Medium" panose="02000603000000020004" pitchFamily="50" charset="-127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C68A375-7AB7-D43F-94FF-CD87AABDC549}"/>
              </a:ext>
            </a:extLst>
          </p:cNvPr>
          <p:cNvGrpSpPr/>
          <p:nvPr/>
        </p:nvGrpSpPr>
        <p:grpSpPr>
          <a:xfrm>
            <a:off x="7497234" y="1670062"/>
            <a:ext cx="1010911" cy="890258"/>
            <a:chOff x="1347468" y="4010684"/>
            <a:chExt cx="1195058" cy="1195058"/>
          </a:xfrm>
          <a:solidFill>
            <a:schemeClr val="accent1"/>
          </a:solidFill>
        </p:grpSpPr>
        <p:sp>
          <p:nvSpPr>
            <p:cNvPr id="35" name="눈물 방울 34">
              <a:extLst>
                <a:ext uri="{FF2B5EF4-FFF2-40B4-BE49-F238E27FC236}">
                  <a16:creationId xmlns:a16="http://schemas.microsoft.com/office/drawing/2014/main" id="{10017C03-D5A1-6C5E-800C-5E04859C0935}"/>
                </a:ext>
              </a:extLst>
            </p:cNvPr>
            <p:cNvSpPr/>
            <p:nvPr/>
          </p:nvSpPr>
          <p:spPr>
            <a:xfrm rot="8100000">
              <a:off x="1347468" y="4010684"/>
              <a:ext cx="1195058" cy="1195058"/>
            </a:xfrm>
            <a:prstGeom prst="teardrop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36" name="눈물 방울 35">
              <a:extLst>
                <a:ext uri="{FF2B5EF4-FFF2-40B4-BE49-F238E27FC236}">
                  <a16:creationId xmlns:a16="http://schemas.microsoft.com/office/drawing/2014/main" id="{770E367D-9C1C-AC1D-3935-39E2104F4F02}"/>
                </a:ext>
              </a:extLst>
            </p:cNvPr>
            <p:cNvSpPr/>
            <p:nvPr/>
          </p:nvSpPr>
          <p:spPr>
            <a:xfrm rot="8100000">
              <a:off x="1347468" y="4010684"/>
              <a:ext cx="1195058" cy="1195058"/>
            </a:xfrm>
            <a:prstGeom prst="teardrop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34" name="타원 33">
            <a:extLst>
              <a:ext uri="{FF2B5EF4-FFF2-40B4-BE49-F238E27FC236}">
                <a16:creationId xmlns:a16="http://schemas.microsoft.com/office/drawing/2014/main" id="{2F737878-95E3-0EE6-2BA0-6F7F2B548F8D}"/>
              </a:ext>
            </a:extLst>
          </p:cNvPr>
          <p:cNvSpPr/>
          <p:nvPr/>
        </p:nvSpPr>
        <p:spPr>
          <a:xfrm>
            <a:off x="7706136" y="1878965"/>
            <a:ext cx="657488" cy="57901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ACB0C0"/>
              </a:solidFill>
              <a:effectLst/>
              <a:uLnTx/>
              <a:uFillTx/>
              <a:latin typeface="Pretendard Medium" panose="02000603000000020004" pitchFamily="50" charset="-127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660E8D8-9E9F-551A-9CBC-0F65A9888AA7}"/>
              </a:ext>
            </a:extLst>
          </p:cNvPr>
          <p:cNvGrpSpPr/>
          <p:nvPr/>
        </p:nvGrpSpPr>
        <p:grpSpPr>
          <a:xfrm>
            <a:off x="9443729" y="1670062"/>
            <a:ext cx="1010911" cy="890258"/>
            <a:chOff x="1347468" y="4010684"/>
            <a:chExt cx="1195058" cy="1195058"/>
          </a:xfrm>
          <a:solidFill>
            <a:schemeClr val="accent1"/>
          </a:solidFill>
        </p:grpSpPr>
        <p:sp>
          <p:nvSpPr>
            <p:cNvPr id="40" name="눈물 방울 39">
              <a:extLst>
                <a:ext uri="{FF2B5EF4-FFF2-40B4-BE49-F238E27FC236}">
                  <a16:creationId xmlns:a16="http://schemas.microsoft.com/office/drawing/2014/main" id="{7A1177BC-3669-8D91-8BC7-E84674DA3E24}"/>
                </a:ext>
              </a:extLst>
            </p:cNvPr>
            <p:cNvSpPr/>
            <p:nvPr/>
          </p:nvSpPr>
          <p:spPr>
            <a:xfrm rot="8100000">
              <a:off x="1347468" y="4010684"/>
              <a:ext cx="1195058" cy="1195058"/>
            </a:xfrm>
            <a:prstGeom prst="teardrop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1" name="눈물 방울 40">
              <a:extLst>
                <a:ext uri="{FF2B5EF4-FFF2-40B4-BE49-F238E27FC236}">
                  <a16:creationId xmlns:a16="http://schemas.microsoft.com/office/drawing/2014/main" id="{6457976F-A8F0-332A-D2FB-8A995DE7FEBE}"/>
                </a:ext>
              </a:extLst>
            </p:cNvPr>
            <p:cNvSpPr/>
            <p:nvPr/>
          </p:nvSpPr>
          <p:spPr>
            <a:xfrm rot="8100000">
              <a:off x="1347468" y="4010684"/>
              <a:ext cx="1195058" cy="1195058"/>
            </a:xfrm>
            <a:prstGeom prst="teardrop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39" name="타원 38">
            <a:extLst>
              <a:ext uri="{FF2B5EF4-FFF2-40B4-BE49-F238E27FC236}">
                <a16:creationId xmlns:a16="http://schemas.microsoft.com/office/drawing/2014/main" id="{006CAFAA-F88A-2B23-C187-FBDE0DBA4D05}"/>
              </a:ext>
            </a:extLst>
          </p:cNvPr>
          <p:cNvSpPr/>
          <p:nvPr/>
        </p:nvSpPr>
        <p:spPr>
          <a:xfrm>
            <a:off x="9652631" y="1878965"/>
            <a:ext cx="657488" cy="57901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ACB0C0"/>
              </a:solidFill>
              <a:effectLst/>
              <a:uLnTx/>
              <a:uFillTx/>
              <a:latin typeface="Pretendard Medium" panose="02000603000000020004" pitchFamily="50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8E2FCCF-68EE-C4FF-8F65-7B56D158CDB8}"/>
              </a:ext>
            </a:extLst>
          </p:cNvPr>
          <p:cNvSpPr txBox="1"/>
          <p:nvPr/>
        </p:nvSpPr>
        <p:spPr>
          <a:xfrm>
            <a:off x="1602464" y="3731877"/>
            <a:ext cx="126797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데이터 수집</a:t>
            </a:r>
            <a:endParaRPr kumimoji="0" lang="ko-KR" altLang="en-US" sz="2000" b="1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2181A9B-7B9E-6A6F-796E-BEC192EACC42}"/>
              </a:ext>
            </a:extLst>
          </p:cNvPr>
          <p:cNvSpPr txBox="1"/>
          <p:nvPr/>
        </p:nvSpPr>
        <p:spPr>
          <a:xfrm>
            <a:off x="3428736" y="3731877"/>
            <a:ext cx="1508426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데이터 </a:t>
            </a:r>
            <a:r>
              <a:rPr kumimoji="0" lang="ko-KR" altLang="en-US" sz="2000" b="1" u="none" strike="noStrike" kern="1200" cap="none" spc="-50" normalizeH="0" baseline="0" noProof="0" dirty="0" err="1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전처리</a:t>
            </a:r>
            <a:endParaRPr kumimoji="0" lang="en-US" altLang="ko-KR" sz="2000" b="1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&amp;</a:t>
            </a:r>
            <a:r>
              <a:rPr kumimoji="0" lang="ko-KR" altLang="en-US" sz="2000" b="1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결합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4D05238-E235-FB53-C30C-0F766B75A627}"/>
              </a:ext>
            </a:extLst>
          </p:cNvPr>
          <p:cNvSpPr txBox="1"/>
          <p:nvPr/>
        </p:nvSpPr>
        <p:spPr>
          <a:xfrm>
            <a:off x="9388452" y="3731877"/>
            <a:ext cx="126797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모델 최적화</a:t>
            </a:r>
            <a:endParaRPr kumimoji="0" lang="ko-KR" altLang="en-US" sz="2000" b="1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071B3A8-B242-3C3F-B0F0-CAF1E723AA3B}"/>
              </a:ext>
            </a:extLst>
          </p:cNvPr>
          <p:cNvSpPr txBox="1"/>
          <p:nvPr/>
        </p:nvSpPr>
        <p:spPr>
          <a:xfrm>
            <a:off x="1511915" y="4543909"/>
            <a:ext cx="1439027" cy="1017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marR="0" lvl="0" indent="-171450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거시경제지표</a:t>
            </a:r>
            <a:endParaRPr lang="en-US" altLang="ko-KR" sz="12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Pretendard" panose="02000503000000020004" pitchFamily="2" charset="-127"/>
            </a:endParaRPr>
          </a:p>
          <a:p>
            <a:pPr marL="171450" marR="0" lvl="0" indent="-171450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2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Pretendard" panose="02000503000000020004" pitchFamily="2" charset="-127"/>
            </a:endParaRPr>
          </a:p>
          <a:p>
            <a:pPr marR="0" lvl="0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4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Pretendard" panose="02000503000000020004" pitchFamily="2" charset="-127"/>
            </a:endParaRPr>
          </a:p>
          <a:p>
            <a:pPr marL="171450" marR="0" lvl="0" indent="-171450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업종별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BSI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 수집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Pretendard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6779A1-2EBE-7F21-6B81-2ED48BD341A4}"/>
              </a:ext>
            </a:extLst>
          </p:cNvPr>
          <p:cNvSpPr txBox="1"/>
          <p:nvPr/>
        </p:nvSpPr>
        <p:spPr>
          <a:xfrm>
            <a:off x="5408093" y="3731877"/>
            <a:ext cx="144270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상관관계분석</a:t>
            </a:r>
            <a:endParaRPr kumimoji="0" lang="en-US" altLang="ko-KR" sz="2000" b="1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&amp;</a:t>
            </a:r>
            <a:r>
              <a:rPr kumimoji="0" lang="ko-KR" altLang="en-US" sz="2000" b="1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시각화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CFC723-C09B-A728-00DE-6D38B1520832}"/>
              </a:ext>
            </a:extLst>
          </p:cNvPr>
          <p:cNvSpPr txBox="1"/>
          <p:nvPr/>
        </p:nvSpPr>
        <p:spPr>
          <a:xfrm>
            <a:off x="7280283" y="3722442"/>
            <a:ext cx="150842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예측모델 구축</a:t>
            </a:r>
          </a:p>
        </p:txBody>
      </p:sp>
      <p:pic>
        <p:nvPicPr>
          <p:cNvPr id="174" name="그래픽 173">
            <a:extLst>
              <a:ext uri="{FF2B5EF4-FFF2-40B4-BE49-F238E27FC236}">
                <a16:creationId xmlns:a16="http://schemas.microsoft.com/office/drawing/2014/main" id="{F372CA76-2E7F-F005-ED9B-A211D631B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68343" y="2019037"/>
            <a:ext cx="403035" cy="403035"/>
          </a:xfrm>
          <a:prstGeom prst="rect">
            <a:avLst/>
          </a:prstGeom>
        </p:spPr>
      </p:pic>
      <p:pic>
        <p:nvPicPr>
          <p:cNvPr id="182" name="그래픽 181">
            <a:extLst>
              <a:ext uri="{FF2B5EF4-FFF2-40B4-BE49-F238E27FC236}">
                <a16:creationId xmlns:a16="http://schemas.microsoft.com/office/drawing/2014/main" id="{1CAC73A0-F5A3-C125-684A-9B7F28947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03193" y="2012394"/>
            <a:ext cx="455969" cy="455969"/>
          </a:xfrm>
          <a:prstGeom prst="rect">
            <a:avLst/>
          </a:prstGeom>
        </p:spPr>
      </p:pic>
      <p:pic>
        <p:nvPicPr>
          <p:cNvPr id="184" name="그래픽 183">
            <a:extLst>
              <a:ext uri="{FF2B5EF4-FFF2-40B4-BE49-F238E27FC236}">
                <a16:creationId xmlns:a16="http://schemas.microsoft.com/office/drawing/2014/main" id="{3C8B1912-CDA7-A29A-267D-20B08E554C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94171" y="2010733"/>
            <a:ext cx="414517" cy="414517"/>
          </a:xfrm>
          <a:prstGeom prst="rect">
            <a:avLst/>
          </a:prstGeom>
        </p:spPr>
      </p:pic>
      <p:pic>
        <p:nvPicPr>
          <p:cNvPr id="186" name="그래픽 185">
            <a:extLst>
              <a:ext uri="{FF2B5EF4-FFF2-40B4-BE49-F238E27FC236}">
                <a16:creationId xmlns:a16="http://schemas.microsoft.com/office/drawing/2014/main" id="{1C64492D-7D95-520E-3E83-35231BF7F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98299" y="1967055"/>
            <a:ext cx="501566" cy="501566"/>
          </a:xfrm>
          <a:prstGeom prst="rect">
            <a:avLst/>
          </a:prstGeom>
        </p:spPr>
      </p:pic>
      <p:pic>
        <p:nvPicPr>
          <p:cNvPr id="188" name="그래픽 187">
            <a:extLst>
              <a:ext uri="{FF2B5EF4-FFF2-40B4-BE49-F238E27FC236}">
                <a16:creationId xmlns:a16="http://schemas.microsoft.com/office/drawing/2014/main" id="{397DC12D-7D98-B5C0-2CEB-FAF68DD30A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92631" y="2035433"/>
            <a:ext cx="414517" cy="414517"/>
          </a:xfrm>
          <a:prstGeom prst="rect">
            <a:avLst/>
          </a:prstGeom>
        </p:spPr>
      </p:pic>
      <p:sp>
        <p:nvSpPr>
          <p:cNvPr id="189" name="TextBox 188">
            <a:extLst>
              <a:ext uri="{FF2B5EF4-FFF2-40B4-BE49-F238E27FC236}">
                <a16:creationId xmlns:a16="http://schemas.microsoft.com/office/drawing/2014/main" id="{0200AB5A-AC1B-86A9-8E69-7A963EA373B8}"/>
              </a:ext>
            </a:extLst>
          </p:cNvPr>
          <p:cNvSpPr txBox="1"/>
          <p:nvPr/>
        </p:nvSpPr>
        <p:spPr>
          <a:xfrm>
            <a:off x="3357336" y="4543909"/>
            <a:ext cx="1797491" cy="10572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marR="0" lvl="0" indent="-171450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데이터 </a:t>
            </a:r>
            <a:r>
              <a:rPr lang="ko-KR" altLang="en-US" sz="1200" spc="-50" dirty="0" err="1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결측치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 및</a:t>
            </a:r>
            <a:endParaRPr lang="en-US" altLang="ko-KR" sz="12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Pretendard" panose="02000503000000020004" pitchFamily="2" charset="-127"/>
            </a:endParaRPr>
          </a:p>
          <a:p>
            <a:pPr marR="0" lvl="0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Pretendard" panose="02000503000000020004" pitchFamily="2" charset="-127"/>
            </a:endParaRPr>
          </a:p>
          <a:p>
            <a:pPr marL="171450" marR="0" lvl="0" indent="-171450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정규화 수행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Pretendard" panose="02000503000000020004" pitchFamily="2" charset="-127"/>
            </a:endParaRPr>
          </a:p>
          <a:p>
            <a:pPr marL="171450" marR="0" lvl="0" indent="-171450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미국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(FRED)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 및 한국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Pretendard" panose="02000503000000020004" pitchFamily="2" charset="-127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5B1FE24F-8D38-255E-0CA8-599E74D74C27}"/>
              </a:ext>
            </a:extLst>
          </p:cNvPr>
          <p:cNvSpPr txBox="1"/>
          <p:nvPr/>
        </p:nvSpPr>
        <p:spPr>
          <a:xfrm>
            <a:off x="5289841" y="4543909"/>
            <a:ext cx="1746608" cy="9771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marR="0" lvl="0" indent="-171450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업종별 </a:t>
            </a:r>
            <a:r>
              <a:rPr lang="ko-KR" altLang="en-US" sz="1200" spc="-50" dirty="0" err="1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업황지수와</a:t>
            </a:r>
            <a:endParaRPr lang="en-US" altLang="ko-KR" sz="12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Pretendard" panose="02000503000000020004" pitchFamily="2" charset="-127"/>
            </a:endParaRPr>
          </a:p>
          <a:p>
            <a:pPr marR="0" lvl="0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 </a:t>
            </a:r>
            <a:endParaRPr lang="en-US" altLang="ko-KR" sz="12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Pretendard" panose="02000503000000020004" pitchFamily="2" charset="-127"/>
            </a:endParaRPr>
          </a:p>
          <a:p>
            <a:pPr marR="0" lvl="0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2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Pretendard" panose="02000503000000020004" pitchFamily="2" charset="-127"/>
            </a:endParaRPr>
          </a:p>
          <a:p>
            <a:pPr marL="171450" marR="0" lvl="0" indent="-171450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-50" normalizeH="0" baseline="0" noProof="0" dirty="0" err="1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히트맵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 시각화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Pretendard" panose="02000503000000020004" pitchFamily="2" charset="-127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CEC92156-2DB1-2160-8882-28D7F2A5F87B}"/>
              </a:ext>
            </a:extLst>
          </p:cNvPr>
          <p:cNvSpPr txBox="1"/>
          <p:nvPr/>
        </p:nvSpPr>
        <p:spPr>
          <a:xfrm>
            <a:off x="7168394" y="4543909"/>
            <a:ext cx="1993900" cy="860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marR="0" lvl="0" indent="-171450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기계학습 모델링 및 학습</a:t>
            </a:r>
            <a:endParaRPr lang="en-US" altLang="ko-KR" sz="12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Pretendard" panose="02000503000000020004" pitchFamily="2" charset="-127"/>
            </a:endParaRPr>
          </a:p>
          <a:p>
            <a:pPr marL="171450" marR="0" lvl="0" indent="-171450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인공신경망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모델링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및 학습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Pretendard" panose="02000503000000020004" pitchFamily="2" charset="-127"/>
            </a:endParaRPr>
          </a:p>
          <a:p>
            <a:pPr marL="171450" marR="0" lvl="0" indent="-171450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모델성능평가를 통한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Pretendard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4EAD37A-01E6-1F72-6D56-557B88FB9FDA}"/>
              </a:ext>
            </a:extLst>
          </p:cNvPr>
          <p:cNvSpPr txBox="1"/>
          <p:nvPr/>
        </p:nvSpPr>
        <p:spPr>
          <a:xfrm>
            <a:off x="9277019" y="4548755"/>
            <a:ext cx="1788860" cy="466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marR="0" lvl="0" indent="-171450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XGBOOST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예측모델 최적화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Pretendard" panose="02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3B4FE4-514E-F8F6-B9A5-06E9929B1932}"/>
              </a:ext>
            </a:extLst>
          </p:cNvPr>
          <p:cNvSpPr txBox="1"/>
          <p:nvPr/>
        </p:nvSpPr>
        <p:spPr>
          <a:xfrm>
            <a:off x="100330" y="76199"/>
            <a:ext cx="78226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</a:rPr>
              <a:t>PART</a:t>
            </a: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4</a:t>
            </a:r>
            <a:endParaRPr kumimoji="0" lang="ko-KR" altLang="en-US" sz="1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002060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grpSp>
        <p:nvGrpSpPr>
          <p:cNvPr id="232" name="그룹 231">
            <a:extLst>
              <a:ext uri="{FF2B5EF4-FFF2-40B4-BE49-F238E27FC236}">
                <a16:creationId xmlns:a16="http://schemas.microsoft.com/office/drawing/2014/main" id="{3D5C801C-D51A-0EEF-AEF4-C8D6A19F3C3D}"/>
              </a:ext>
            </a:extLst>
          </p:cNvPr>
          <p:cNvGrpSpPr/>
          <p:nvPr/>
        </p:nvGrpSpPr>
        <p:grpSpPr>
          <a:xfrm>
            <a:off x="1101755" y="2988041"/>
            <a:ext cx="9937750" cy="249303"/>
            <a:chOff x="1101755" y="2988041"/>
            <a:chExt cx="9937750" cy="249303"/>
          </a:xfrm>
        </p:grpSpPr>
        <p:sp>
          <p:nvSpPr>
            <p:cNvPr id="144" name="사각형: 둥근 모서리 143">
              <a:extLst>
                <a:ext uri="{FF2B5EF4-FFF2-40B4-BE49-F238E27FC236}">
                  <a16:creationId xmlns:a16="http://schemas.microsoft.com/office/drawing/2014/main" id="{9D2E56A9-91B3-197D-435D-FF7D6BE38DCD}"/>
                </a:ext>
              </a:extLst>
            </p:cNvPr>
            <p:cNvSpPr/>
            <p:nvPr/>
          </p:nvSpPr>
          <p:spPr>
            <a:xfrm flipV="1">
              <a:off x="1101755" y="3089839"/>
              <a:ext cx="9937750" cy="4572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1">
                    <a:lumMod val="65000"/>
                    <a:lumOff val="35000"/>
                  </a:schemeClr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  <a:effectLst>
              <a:innerShdw blurRad="139700" dist="88900" dir="13200000">
                <a:schemeClr val="tx1">
                  <a:alpha val="13000"/>
                </a:scheme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ACB0C0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34" charset="-127"/>
                <a:cs typeface="+mn-cs"/>
              </a:endParaRPr>
            </a:p>
          </p:txBody>
        </p:sp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DD77A08D-9C25-DA64-A718-5B60F92A26AB}"/>
                </a:ext>
              </a:extLst>
            </p:cNvPr>
            <p:cNvGrpSpPr/>
            <p:nvPr/>
          </p:nvGrpSpPr>
          <p:grpSpPr>
            <a:xfrm>
              <a:off x="2085125" y="3020182"/>
              <a:ext cx="185030" cy="185030"/>
              <a:chOff x="0" y="6229798"/>
              <a:chExt cx="599223" cy="599224"/>
            </a:xfrm>
            <a:solidFill>
              <a:schemeClr val="accent1"/>
            </a:solidFill>
          </p:grpSpPr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CBF4321A-F2F7-54DD-62B2-8087C0DB0AB1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0" y="6229798"/>
                <a:ext cx="599223" cy="599224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>
                <a:outerShdw blurRad="190500" dist="127000" dir="2700000" algn="tl" rotWithShape="0">
                  <a:schemeClr val="tx1">
                    <a:alpha val="12000"/>
                  </a:scheme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Medium" panose="02000603000000020004" pitchFamily="50" charset="-127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758A04DA-8A62-793A-7341-5B0DF977EBB0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0" y="6229798"/>
                <a:ext cx="599223" cy="599224"/>
              </a:xfrm>
              <a:prstGeom prst="ellipse">
                <a:avLst/>
              </a:prstGeom>
              <a:solidFill>
                <a:srgbClr val="346EBB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52400" dist="127000" dir="13500000" algn="tl" rotWithShape="0">
                  <a:schemeClr val="bg1">
                    <a:alpha val="78000"/>
                  </a:scheme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Medium" panose="02000603000000020004" pitchFamily="50" charset="-127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72FBE9A1-A6E0-11B8-70BA-DB44B57AB0D4}"/>
                </a:ext>
              </a:extLst>
            </p:cNvPr>
            <p:cNvGrpSpPr/>
            <p:nvPr/>
          </p:nvGrpSpPr>
          <p:grpSpPr>
            <a:xfrm>
              <a:off x="4031620" y="3020178"/>
              <a:ext cx="185030" cy="185030"/>
              <a:chOff x="0" y="6229797"/>
              <a:chExt cx="599223" cy="599225"/>
            </a:xfrm>
            <a:solidFill>
              <a:schemeClr val="accent1"/>
            </a:solidFill>
          </p:grpSpPr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5F5E569B-D62E-1CD6-029B-4B8F28295D0B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0" y="6229800"/>
                <a:ext cx="599223" cy="599222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>
                <a:outerShdw blurRad="190500" dist="127000" dir="2700000" algn="tl" rotWithShape="0">
                  <a:schemeClr val="tx1">
                    <a:alpha val="12000"/>
                  </a:scheme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Medium" panose="02000603000000020004" pitchFamily="50" charset="-127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D077E2B-C898-8ED2-DA14-96DEEDA5FF87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0" y="6229797"/>
                <a:ext cx="599223" cy="599225"/>
              </a:xfrm>
              <a:prstGeom prst="ellipse">
                <a:avLst/>
              </a:prstGeom>
              <a:solidFill>
                <a:srgbClr val="346EBB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52400" dist="127000" dir="13500000" algn="tl" rotWithShape="0">
                  <a:schemeClr val="bg1">
                    <a:alpha val="78000"/>
                  </a:scheme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Medium" panose="02000603000000020004" pitchFamily="50" charset="-127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09782E10-5050-8A3E-4F0B-B88CF58DA69C}"/>
                </a:ext>
              </a:extLst>
            </p:cNvPr>
            <p:cNvGrpSpPr/>
            <p:nvPr/>
          </p:nvGrpSpPr>
          <p:grpSpPr>
            <a:xfrm>
              <a:off x="5978115" y="3020183"/>
              <a:ext cx="185030" cy="185030"/>
              <a:chOff x="0" y="6229798"/>
              <a:chExt cx="599223" cy="599224"/>
            </a:xfrm>
            <a:solidFill>
              <a:schemeClr val="accent1"/>
            </a:solidFill>
          </p:grpSpPr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2BE9D10-8C4F-F3E3-E29F-3E257967C07A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0" y="6229798"/>
                <a:ext cx="599223" cy="599224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>
                <a:outerShdw blurRad="190500" dist="127000" dir="2700000" algn="tl" rotWithShape="0">
                  <a:schemeClr val="tx1">
                    <a:alpha val="12000"/>
                  </a:scheme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Medium" panose="02000603000000020004" pitchFamily="50" charset="-127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7C11987-CB8D-B7A5-0615-13120FB0653E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0" y="6229798"/>
                <a:ext cx="599223" cy="599224"/>
              </a:xfrm>
              <a:prstGeom prst="ellipse">
                <a:avLst/>
              </a:prstGeom>
              <a:solidFill>
                <a:srgbClr val="346EBB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52400" dist="127000" dir="13500000" algn="tl" rotWithShape="0">
                  <a:schemeClr val="bg1">
                    <a:alpha val="78000"/>
                  </a:scheme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Medium" panose="02000603000000020004" pitchFamily="50" charset="-127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grpSp>
          <p:nvGrpSpPr>
            <p:cNvPr id="178" name="그룹 177">
              <a:extLst>
                <a:ext uri="{FF2B5EF4-FFF2-40B4-BE49-F238E27FC236}">
                  <a16:creationId xmlns:a16="http://schemas.microsoft.com/office/drawing/2014/main" id="{817B76FA-CC1D-C6AE-5A3F-7347EA290382}"/>
                </a:ext>
              </a:extLst>
            </p:cNvPr>
            <p:cNvGrpSpPr/>
            <p:nvPr/>
          </p:nvGrpSpPr>
          <p:grpSpPr>
            <a:xfrm>
              <a:off x="7924610" y="3020181"/>
              <a:ext cx="185030" cy="185030"/>
              <a:chOff x="0" y="6229798"/>
              <a:chExt cx="599223" cy="599224"/>
            </a:xfrm>
            <a:solidFill>
              <a:schemeClr val="accent1"/>
            </a:solidFill>
          </p:grpSpPr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19E046F2-A3A3-DBAB-96E6-6D97E3A71E25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0" y="6229798"/>
                <a:ext cx="599223" cy="599224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>
                <a:outerShdw blurRad="190500" dist="127000" dir="2700000" algn="tl" rotWithShape="0">
                  <a:schemeClr val="tx1">
                    <a:alpha val="12000"/>
                  </a:scheme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Medium" panose="02000603000000020004" pitchFamily="50" charset="-127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C89E66C8-02AD-76C9-8969-D320C9637006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0" y="6229798"/>
                <a:ext cx="599223" cy="599224"/>
              </a:xfrm>
              <a:prstGeom prst="ellipse">
                <a:avLst/>
              </a:prstGeom>
              <a:solidFill>
                <a:srgbClr val="346EBB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52400" dist="127000" dir="13500000" algn="tl" rotWithShape="0">
                  <a:schemeClr val="bg1">
                    <a:alpha val="78000"/>
                  </a:scheme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Medium" panose="02000603000000020004" pitchFamily="50" charset="-127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1D1FDC7B-AC03-A189-80A6-2D2C41E31E6A}"/>
                </a:ext>
              </a:extLst>
            </p:cNvPr>
            <p:cNvGrpSpPr/>
            <p:nvPr/>
          </p:nvGrpSpPr>
          <p:grpSpPr>
            <a:xfrm>
              <a:off x="9871105" y="3020180"/>
              <a:ext cx="185030" cy="185030"/>
              <a:chOff x="0" y="6229798"/>
              <a:chExt cx="599223" cy="599224"/>
            </a:xfrm>
            <a:solidFill>
              <a:schemeClr val="accent1"/>
            </a:solidFill>
          </p:grpSpPr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6EAF42D0-9696-AE26-B400-C9B1D4F2BE6D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0" y="6229798"/>
                <a:ext cx="599223" cy="599224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>
                <a:outerShdw blurRad="190500" dist="127000" dir="2700000" algn="tl" rotWithShape="0">
                  <a:schemeClr val="tx1">
                    <a:alpha val="12000"/>
                  </a:scheme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Medium" panose="02000603000000020004" pitchFamily="50" charset="-127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C7D46CF8-3DB5-EECB-7400-A79559DD94C7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0" y="6229798"/>
                <a:ext cx="599223" cy="599224"/>
              </a:xfrm>
              <a:prstGeom prst="ellipse">
                <a:avLst/>
              </a:prstGeom>
              <a:solidFill>
                <a:srgbClr val="346EBB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52400" dist="127000" dir="13500000" algn="tl" rotWithShape="0">
                  <a:schemeClr val="bg1">
                    <a:alpha val="78000"/>
                  </a:scheme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Medium" panose="02000603000000020004" pitchFamily="50" charset="-127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5EC70A20-93A2-8E21-2CA1-D7D68417C91B}"/>
                </a:ext>
              </a:extLst>
            </p:cNvPr>
            <p:cNvGrpSpPr/>
            <p:nvPr/>
          </p:nvGrpSpPr>
          <p:grpSpPr>
            <a:xfrm>
              <a:off x="8929866" y="2988041"/>
              <a:ext cx="207948" cy="249303"/>
              <a:chOff x="3302793" y="2757488"/>
              <a:chExt cx="334903" cy="365004"/>
            </a:xfrm>
          </p:grpSpPr>
          <p:grpSp>
            <p:nvGrpSpPr>
              <p:cNvPr id="193" name="그룹 192">
                <a:extLst>
                  <a:ext uri="{FF2B5EF4-FFF2-40B4-BE49-F238E27FC236}">
                    <a16:creationId xmlns:a16="http://schemas.microsoft.com/office/drawing/2014/main" id="{6CC65592-8859-1823-36F3-BBBBA4581874}"/>
                  </a:ext>
                </a:extLst>
              </p:cNvPr>
              <p:cNvGrpSpPr/>
              <p:nvPr/>
            </p:nvGrpSpPr>
            <p:grpSpPr>
              <a:xfrm>
                <a:off x="3302793" y="2757488"/>
                <a:ext cx="182503" cy="365004"/>
                <a:chOff x="3295649" y="2638425"/>
                <a:chExt cx="290850" cy="581698"/>
              </a:xfrm>
            </p:grpSpPr>
            <p:cxnSp>
              <p:nvCxnSpPr>
                <p:cNvPr id="200" name="직선 연결선 145">
                  <a:extLst>
                    <a:ext uri="{FF2B5EF4-FFF2-40B4-BE49-F238E27FC236}">
                      <a16:creationId xmlns:a16="http://schemas.microsoft.com/office/drawing/2014/main" id="{BF4784C3-1044-A508-47E1-BDFF8B42C97C}"/>
                    </a:ext>
                  </a:extLst>
                </p:cNvPr>
                <p:cNvCxnSpPr/>
                <p:nvPr/>
              </p:nvCxnSpPr>
              <p:spPr>
                <a:xfrm>
                  <a:off x="3295650" y="2638425"/>
                  <a:ext cx="290849" cy="290849"/>
                </a:xfrm>
                <a:prstGeom prst="line">
                  <a:avLst/>
                </a:prstGeom>
                <a:ln w="25400" cap="rnd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직선 연결선 146">
                  <a:extLst>
                    <a:ext uri="{FF2B5EF4-FFF2-40B4-BE49-F238E27FC236}">
                      <a16:creationId xmlns:a16="http://schemas.microsoft.com/office/drawing/2014/main" id="{FFCFD78B-78D2-7407-D3A2-7B0857FEE8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95649" y="2929274"/>
                  <a:ext cx="290849" cy="290849"/>
                </a:xfrm>
                <a:prstGeom prst="line">
                  <a:avLst/>
                </a:prstGeom>
                <a:ln w="25400" cap="rnd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4" name="그룹 193">
                <a:extLst>
                  <a:ext uri="{FF2B5EF4-FFF2-40B4-BE49-F238E27FC236}">
                    <a16:creationId xmlns:a16="http://schemas.microsoft.com/office/drawing/2014/main" id="{B026550A-B41D-650C-D538-ACB7651624DC}"/>
                  </a:ext>
                </a:extLst>
              </p:cNvPr>
              <p:cNvGrpSpPr/>
              <p:nvPr/>
            </p:nvGrpSpPr>
            <p:grpSpPr>
              <a:xfrm>
                <a:off x="3378993" y="2757488"/>
                <a:ext cx="182503" cy="365004"/>
                <a:chOff x="3295649" y="2638425"/>
                <a:chExt cx="290850" cy="581698"/>
              </a:xfrm>
            </p:grpSpPr>
            <p:cxnSp>
              <p:nvCxnSpPr>
                <p:cNvPr id="198" name="직선 연결선 143">
                  <a:extLst>
                    <a:ext uri="{FF2B5EF4-FFF2-40B4-BE49-F238E27FC236}">
                      <a16:creationId xmlns:a16="http://schemas.microsoft.com/office/drawing/2014/main" id="{E98CBA6B-FFC5-B5C7-830D-F61298A5D31C}"/>
                    </a:ext>
                  </a:extLst>
                </p:cNvPr>
                <p:cNvCxnSpPr/>
                <p:nvPr/>
              </p:nvCxnSpPr>
              <p:spPr>
                <a:xfrm>
                  <a:off x="3295650" y="2638425"/>
                  <a:ext cx="290849" cy="290849"/>
                </a:xfrm>
                <a:prstGeom prst="line">
                  <a:avLst/>
                </a:prstGeom>
                <a:ln w="25400" cap="rnd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직선 연결선 144">
                  <a:extLst>
                    <a:ext uri="{FF2B5EF4-FFF2-40B4-BE49-F238E27FC236}">
                      <a16:creationId xmlns:a16="http://schemas.microsoft.com/office/drawing/2014/main" id="{3DF4E836-81B5-CA2A-E259-58D8062149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95649" y="2929274"/>
                  <a:ext cx="290849" cy="290849"/>
                </a:xfrm>
                <a:prstGeom prst="line">
                  <a:avLst/>
                </a:prstGeom>
                <a:ln w="25400" cap="rnd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5" name="그룹 194">
                <a:extLst>
                  <a:ext uri="{FF2B5EF4-FFF2-40B4-BE49-F238E27FC236}">
                    <a16:creationId xmlns:a16="http://schemas.microsoft.com/office/drawing/2014/main" id="{1BE5757D-524B-815F-846C-4A2EA3C706D1}"/>
                  </a:ext>
                </a:extLst>
              </p:cNvPr>
              <p:cNvGrpSpPr/>
              <p:nvPr/>
            </p:nvGrpSpPr>
            <p:grpSpPr>
              <a:xfrm>
                <a:off x="3455193" y="2757488"/>
                <a:ext cx="182503" cy="365004"/>
                <a:chOff x="3295649" y="2638425"/>
                <a:chExt cx="290850" cy="581698"/>
              </a:xfrm>
            </p:grpSpPr>
            <p:cxnSp>
              <p:nvCxnSpPr>
                <p:cNvPr id="196" name="직선 연결선 141">
                  <a:extLst>
                    <a:ext uri="{FF2B5EF4-FFF2-40B4-BE49-F238E27FC236}">
                      <a16:creationId xmlns:a16="http://schemas.microsoft.com/office/drawing/2014/main" id="{6795F37A-7787-DA11-1D5F-B0FAB82E090C}"/>
                    </a:ext>
                  </a:extLst>
                </p:cNvPr>
                <p:cNvCxnSpPr/>
                <p:nvPr/>
              </p:nvCxnSpPr>
              <p:spPr>
                <a:xfrm>
                  <a:off x="3295650" y="2638425"/>
                  <a:ext cx="290849" cy="290849"/>
                </a:xfrm>
                <a:prstGeom prst="line">
                  <a:avLst/>
                </a:prstGeom>
                <a:ln w="25400" cap="rnd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직선 연결선 142">
                  <a:extLst>
                    <a:ext uri="{FF2B5EF4-FFF2-40B4-BE49-F238E27FC236}">
                      <a16:creationId xmlns:a16="http://schemas.microsoft.com/office/drawing/2014/main" id="{5B2F60E3-3C2C-7B84-FD99-DC0B60ECFB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95649" y="2929274"/>
                  <a:ext cx="290849" cy="290849"/>
                </a:xfrm>
                <a:prstGeom prst="line">
                  <a:avLst/>
                </a:prstGeom>
                <a:ln w="25400" cap="rnd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A061B497-3C0C-8DAA-AEF6-554F7DABF016}"/>
                </a:ext>
              </a:extLst>
            </p:cNvPr>
            <p:cNvGrpSpPr/>
            <p:nvPr/>
          </p:nvGrpSpPr>
          <p:grpSpPr>
            <a:xfrm>
              <a:off x="6811830" y="2988041"/>
              <a:ext cx="207948" cy="249303"/>
              <a:chOff x="3302793" y="2757488"/>
              <a:chExt cx="334903" cy="365004"/>
            </a:xfrm>
          </p:grpSpPr>
          <p:grpSp>
            <p:nvGrpSpPr>
              <p:cNvPr id="203" name="그룹 202">
                <a:extLst>
                  <a:ext uri="{FF2B5EF4-FFF2-40B4-BE49-F238E27FC236}">
                    <a16:creationId xmlns:a16="http://schemas.microsoft.com/office/drawing/2014/main" id="{54E02F71-2538-72CF-C877-E8B5DA97F494}"/>
                  </a:ext>
                </a:extLst>
              </p:cNvPr>
              <p:cNvGrpSpPr/>
              <p:nvPr/>
            </p:nvGrpSpPr>
            <p:grpSpPr>
              <a:xfrm>
                <a:off x="3302793" y="2757488"/>
                <a:ext cx="182503" cy="365004"/>
                <a:chOff x="3295649" y="2638425"/>
                <a:chExt cx="290850" cy="581698"/>
              </a:xfrm>
            </p:grpSpPr>
            <p:cxnSp>
              <p:nvCxnSpPr>
                <p:cNvPr id="210" name="직선 연결선 145">
                  <a:extLst>
                    <a:ext uri="{FF2B5EF4-FFF2-40B4-BE49-F238E27FC236}">
                      <a16:creationId xmlns:a16="http://schemas.microsoft.com/office/drawing/2014/main" id="{F8A2870C-53EE-3791-2EED-4E70E850E843}"/>
                    </a:ext>
                  </a:extLst>
                </p:cNvPr>
                <p:cNvCxnSpPr/>
                <p:nvPr/>
              </p:nvCxnSpPr>
              <p:spPr>
                <a:xfrm>
                  <a:off x="3295650" y="2638425"/>
                  <a:ext cx="290849" cy="290849"/>
                </a:xfrm>
                <a:prstGeom prst="line">
                  <a:avLst/>
                </a:prstGeom>
                <a:ln w="25400" cap="rnd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직선 연결선 146">
                  <a:extLst>
                    <a:ext uri="{FF2B5EF4-FFF2-40B4-BE49-F238E27FC236}">
                      <a16:creationId xmlns:a16="http://schemas.microsoft.com/office/drawing/2014/main" id="{83FA7E64-C2C4-D8AE-151C-CE544418AF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95649" y="2929274"/>
                  <a:ext cx="290849" cy="290849"/>
                </a:xfrm>
                <a:prstGeom prst="line">
                  <a:avLst/>
                </a:prstGeom>
                <a:ln w="25400" cap="rnd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4" name="그룹 203">
                <a:extLst>
                  <a:ext uri="{FF2B5EF4-FFF2-40B4-BE49-F238E27FC236}">
                    <a16:creationId xmlns:a16="http://schemas.microsoft.com/office/drawing/2014/main" id="{FF4CEC5A-7A47-EFD9-AB1E-AEDC576A8511}"/>
                  </a:ext>
                </a:extLst>
              </p:cNvPr>
              <p:cNvGrpSpPr/>
              <p:nvPr/>
            </p:nvGrpSpPr>
            <p:grpSpPr>
              <a:xfrm>
                <a:off x="3378993" y="2757488"/>
                <a:ext cx="182503" cy="365004"/>
                <a:chOff x="3295649" y="2638425"/>
                <a:chExt cx="290850" cy="581698"/>
              </a:xfrm>
            </p:grpSpPr>
            <p:cxnSp>
              <p:nvCxnSpPr>
                <p:cNvPr id="208" name="직선 연결선 143">
                  <a:extLst>
                    <a:ext uri="{FF2B5EF4-FFF2-40B4-BE49-F238E27FC236}">
                      <a16:creationId xmlns:a16="http://schemas.microsoft.com/office/drawing/2014/main" id="{0315A01E-C84C-2D24-05A1-BD7FFC9D0F86}"/>
                    </a:ext>
                  </a:extLst>
                </p:cNvPr>
                <p:cNvCxnSpPr/>
                <p:nvPr/>
              </p:nvCxnSpPr>
              <p:spPr>
                <a:xfrm>
                  <a:off x="3295650" y="2638425"/>
                  <a:ext cx="290849" cy="290849"/>
                </a:xfrm>
                <a:prstGeom prst="line">
                  <a:avLst/>
                </a:prstGeom>
                <a:ln w="25400" cap="rnd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직선 연결선 144">
                  <a:extLst>
                    <a:ext uri="{FF2B5EF4-FFF2-40B4-BE49-F238E27FC236}">
                      <a16:creationId xmlns:a16="http://schemas.microsoft.com/office/drawing/2014/main" id="{88B6BA3E-E11D-917D-B2DE-6C67A097BD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95649" y="2929274"/>
                  <a:ext cx="290849" cy="290849"/>
                </a:xfrm>
                <a:prstGeom prst="line">
                  <a:avLst/>
                </a:prstGeom>
                <a:ln w="25400" cap="rnd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" name="그룹 204">
                <a:extLst>
                  <a:ext uri="{FF2B5EF4-FFF2-40B4-BE49-F238E27FC236}">
                    <a16:creationId xmlns:a16="http://schemas.microsoft.com/office/drawing/2014/main" id="{EAC95459-E27B-3739-C18E-D1E18093E287}"/>
                  </a:ext>
                </a:extLst>
              </p:cNvPr>
              <p:cNvGrpSpPr/>
              <p:nvPr/>
            </p:nvGrpSpPr>
            <p:grpSpPr>
              <a:xfrm>
                <a:off x="3455193" y="2757488"/>
                <a:ext cx="182503" cy="365004"/>
                <a:chOff x="3295649" y="2638425"/>
                <a:chExt cx="290850" cy="581698"/>
              </a:xfrm>
            </p:grpSpPr>
            <p:cxnSp>
              <p:nvCxnSpPr>
                <p:cNvPr id="206" name="직선 연결선 141">
                  <a:extLst>
                    <a:ext uri="{FF2B5EF4-FFF2-40B4-BE49-F238E27FC236}">
                      <a16:creationId xmlns:a16="http://schemas.microsoft.com/office/drawing/2014/main" id="{9F02DFE1-6BC5-28A2-A9D5-3C4097EF5764}"/>
                    </a:ext>
                  </a:extLst>
                </p:cNvPr>
                <p:cNvCxnSpPr/>
                <p:nvPr/>
              </p:nvCxnSpPr>
              <p:spPr>
                <a:xfrm>
                  <a:off x="3295650" y="2638425"/>
                  <a:ext cx="290849" cy="290849"/>
                </a:xfrm>
                <a:prstGeom prst="line">
                  <a:avLst/>
                </a:prstGeom>
                <a:ln w="25400" cap="rnd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직선 연결선 142">
                  <a:extLst>
                    <a:ext uri="{FF2B5EF4-FFF2-40B4-BE49-F238E27FC236}">
                      <a16:creationId xmlns:a16="http://schemas.microsoft.com/office/drawing/2014/main" id="{076E13D9-B637-4DE4-4A76-DF4E630C0D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95649" y="2929274"/>
                  <a:ext cx="290849" cy="290849"/>
                </a:xfrm>
                <a:prstGeom prst="line">
                  <a:avLst/>
                </a:prstGeom>
                <a:ln w="25400" cap="rnd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C49B0690-ED83-1AD7-946A-503430B04435}"/>
                </a:ext>
              </a:extLst>
            </p:cNvPr>
            <p:cNvGrpSpPr/>
            <p:nvPr/>
          </p:nvGrpSpPr>
          <p:grpSpPr>
            <a:xfrm>
              <a:off x="5046530" y="2988041"/>
              <a:ext cx="207948" cy="249303"/>
              <a:chOff x="3302793" y="2757488"/>
              <a:chExt cx="334903" cy="365004"/>
            </a:xfrm>
          </p:grpSpPr>
          <p:grpSp>
            <p:nvGrpSpPr>
              <p:cNvPr id="213" name="그룹 212">
                <a:extLst>
                  <a:ext uri="{FF2B5EF4-FFF2-40B4-BE49-F238E27FC236}">
                    <a16:creationId xmlns:a16="http://schemas.microsoft.com/office/drawing/2014/main" id="{093A572F-4C3B-AE05-FE0D-CEE10434898B}"/>
                  </a:ext>
                </a:extLst>
              </p:cNvPr>
              <p:cNvGrpSpPr/>
              <p:nvPr/>
            </p:nvGrpSpPr>
            <p:grpSpPr>
              <a:xfrm>
                <a:off x="3302793" y="2757488"/>
                <a:ext cx="182503" cy="365004"/>
                <a:chOff x="3295649" y="2638425"/>
                <a:chExt cx="290850" cy="581698"/>
              </a:xfrm>
            </p:grpSpPr>
            <p:cxnSp>
              <p:nvCxnSpPr>
                <p:cNvPr id="220" name="직선 연결선 145">
                  <a:extLst>
                    <a:ext uri="{FF2B5EF4-FFF2-40B4-BE49-F238E27FC236}">
                      <a16:creationId xmlns:a16="http://schemas.microsoft.com/office/drawing/2014/main" id="{2FCA1C09-4DA1-4F78-AB64-55CD4F3276F8}"/>
                    </a:ext>
                  </a:extLst>
                </p:cNvPr>
                <p:cNvCxnSpPr/>
                <p:nvPr/>
              </p:nvCxnSpPr>
              <p:spPr>
                <a:xfrm>
                  <a:off x="3295650" y="2638425"/>
                  <a:ext cx="290849" cy="290849"/>
                </a:xfrm>
                <a:prstGeom prst="line">
                  <a:avLst/>
                </a:prstGeom>
                <a:ln w="25400" cap="rnd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직선 연결선 146">
                  <a:extLst>
                    <a:ext uri="{FF2B5EF4-FFF2-40B4-BE49-F238E27FC236}">
                      <a16:creationId xmlns:a16="http://schemas.microsoft.com/office/drawing/2014/main" id="{E84787AA-36E9-7E09-9A2A-02855F4BCF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95649" y="2929274"/>
                  <a:ext cx="290849" cy="290849"/>
                </a:xfrm>
                <a:prstGeom prst="line">
                  <a:avLst/>
                </a:prstGeom>
                <a:ln w="25400" cap="rnd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4" name="그룹 213">
                <a:extLst>
                  <a:ext uri="{FF2B5EF4-FFF2-40B4-BE49-F238E27FC236}">
                    <a16:creationId xmlns:a16="http://schemas.microsoft.com/office/drawing/2014/main" id="{D4F44781-6BCB-800B-30FC-164B61EB4E3D}"/>
                  </a:ext>
                </a:extLst>
              </p:cNvPr>
              <p:cNvGrpSpPr/>
              <p:nvPr/>
            </p:nvGrpSpPr>
            <p:grpSpPr>
              <a:xfrm>
                <a:off x="3378993" y="2757488"/>
                <a:ext cx="182503" cy="365004"/>
                <a:chOff x="3295649" y="2638425"/>
                <a:chExt cx="290850" cy="581698"/>
              </a:xfrm>
            </p:grpSpPr>
            <p:cxnSp>
              <p:nvCxnSpPr>
                <p:cNvPr id="218" name="직선 연결선 143">
                  <a:extLst>
                    <a:ext uri="{FF2B5EF4-FFF2-40B4-BE49-F238E27FC236}">
                      <a16:creationId xmlns:a16="http://schemas.microsoft.com/office/drawing/2014/main" id="{EC3DECEE-CF70-85B4-D39B-4702D7AC980F}"/>
                    </a:ext>
                  </a:extLst>
                </p:cNvPr>
                <p:cNvCxnSpPr/>
                <p:nvPr/>
              </p:nvCxnSpPr>
              <p:spPr>
                <a:xfrm>
                  <a:off x="3295650" y="2638425"/>
                  <a:ext cx="290849" cy="290849"/>
                </a:xfrm>
                <a:prstGeom prst="line">
                  <a:avLst/>
                </a:prstGeom>
                <a:ln w="25400" cap="rnd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직선 연결선 144">
                  <a:extLst>
                    <a:ext uri="{FF2B5EF4-FFF2-40B4-BE49-F238E27FC236}">
                      <a16:creationId xmlns:a16="http://schemas.microsoft.com/office/drawing/2014/main" id="{76C48C0B-94D0-A074-6EA8-4E7B232B2B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95649" y="2929274"/>
                  <a:ext cx="290849" cy="290849"/>
                </a:xfrm>
                <a:prstGeom prst="line">
                  <a:avLst/>
                </a:prstGeom>
                <a:ln w="25400" cap="rnd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5" name="그룹 214">
                <a:extLst>
                  <a:ext uri="{FF2B5EF4-FFF2-40B4-BE49-F238E27FC236}">
                    <a16:creationId xmlns:a16="http://schemas.microsoft.com/office/drawing/2014/main" id="{604C1BE0-8834-1ADA-528B-57F67398BCD1}"/>
                  </a:ext>
                </a:extLst>
              </p:cNvPr>
              <p:cNvGrpSpPr/>
              <p:nvPr/>
            </p:nvGrpSpPr>
            <p:grpSpPr>
              <a:xfrm>
                <a:off x="3455193" y="2757488"/>
                <a:ext cx="182503" cy="365004"/>
                <a:chOff x="3295649" y="2638425"/>
                <a:chExt cx="290850" cy="581698"/>
              </a:xfrm>
            </p:grpSpPr>
            <p:cxnSp>
              <p:nvCxnSpPr>
                <p:cNvPr id="216" name="직선 연결선 141">
                  <a:extLst>
                    <a:ext uri="{FF2B5EF4-FFF2-40B4-BE49-F238E27FC236}">
                      <a16:creationId xmlns:a16="http://schemas.microsoft.com/office/drawing/2014/main" id="{A2A6FE9D-6CF2-63C1-6E46-3E395B9C330D}"/>
                    </a:ext>
                  </a:extLst>
                </p:cNvPr>
                <p:cNvCxnSpPr/>
                <p:nvPr/>
              </p:nvCxnSpPr>
              <p:spPr>
                <a:xfrm>
                  <a:off x="3295650" y="2638425"/>
                  <a:ext cx="290849" cy="290849"/>
                </a:xfrm>
                <a:prstGeom prst="line">
                  <a:avLst/>
                </a:prstGeom>
                <a:ln w="25400" cap="rnd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직선 연결선 142">
                  <a:extLst>
                    <a:ext uri="{FF2B5EF4-FFF2-40B4-BE49-F238E27FC236}">
                      <a16:creationId xmlns:a16="http://schemas.microsoft.com/office/drawing/2014/main" id="{551BD7B6-B319-FE8A-0B96-54280A68C7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95649" y="2929274"/>
                  <a:ext cx="290849" cy="290849"/>
                </a:xfrm>
                <a:prstGeom prst="line">
                  <a:avLst/>
                </a:prstGeom>
                <a:ln w="25400" cap="rnd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22" name="그룹 221">
              <a:extLst>
                <a:ext uri="{FF2B5EF4-FFF2-40B4-BE49-F238E27FC236}">
                  <a16:creationId xmlns:a16="http://schemas.microsoft.com/office/drawing/2014/main" id="{324920F7-5C47-D0A9-0B03-BD81EEB453F3}"/>
                </a:ext>
              </a:extLst>
            </p:cNvPr>
            <p:cNvGrpSpPr/>
            <p:nvPr/>
          </p:nvGrpSpPr>
          <p:grpSpPr>
            <a:xfrm>
              <a:off x="2963730" y="2988041"/>
              <a:ext cx="207948" cy="249303"/>
              <a:chOff x="3302793" y="2757488"/>
              <a:chExt cx="334903" cy="365004"/>
            </a:xfrm>
          </p:grpSpPr>
          <p:grpSp>
            <p:nvGrpSpPr>
              <p:cNvPr id="223" name="그룹 222">
                <a:extLst>
                  <a:ext uri="{FF2B5EF4-FFF2-40B4-BE49-F238E27FC236}">
                    <a16:creationId xmlns:a16="http://schemas.microsoft.com/office/drawing/2014/main" id="{7C3F8DB7-A27C-DD62-05D4-305201336E3C}"/>
                  </a:ext>
                </a:extLst>
              </p:cNvPr>
              <p:cNvGrpSpPr/>
              <p:nvPr/>
            </p:nvGrpSpPr>
            <p:grpSpPr>
              <a:xfrm>
                <a:off x="3302793" y="2757488"/>
                <a:ext cx="182503" cy="365004"/>
                <a:chOff x="3295649" y="2638425"/>
                <a:chExt cx="290850" cy="581698"/>
              </a:xfrm>
            </p:grpSpPr>
            <p:cxnSp>
              <p:nvCxnSpPr>
                <p:cNvPr id="230" name="직선 연결선 145">
                  <a:extLst>
                    <a:ext uri="{FF2B5EF4-FFF2-40B4-BE49-F238E27FC236}">
                      <a16:creationId xmlns:a16="http://schemas.microsoft.com/office/drawing/2014/main" id="{3F940884-8B0C-F256-A8F8-66B21079ED7B}"/>
                    </a:ext>
                  </a:extLst>
                </p:cNvPr>
                <p:cNvCxnSpPr/>
                <p:nvPr/>
              </p:nvCxnSpPr>
              <p:spPr>
                <a:xfrm>
                  <a:off x="3295650" y="2638425"/>
                  <a:ext cx="290849" cy="290849"/>
                </a:xfrm>
                <a:prstGeom prst="line">
                  <a:avLst/>
                </a:prstGeom>
                <a:ln w="25400" cap="rnd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직선 연결선 146">
                  <a:extLst>
                    <a:ext uri="{FF2B5EF4-FFF2-40B4-BE49-F238E27FC236}">
                      <a16:creationId xmlns:a16="http://schemas.microsoft.com/office/drawing/2014/main" id="{C5082E39-E743-B77A-E878-C2EB2D400E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95649" y="2929274"/>
                  <a:ext cx="290849" cy="290849"/>
                </a:xfrm>
                <a:prstGeom prst="line">
                  <a:avLst/>
                </a:prstGeom>
                <a:ln w="25400" cap="rnd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" name="그룹 223">
                <a:extLst>
                  <a:ext uri="{FF2B5EF4-FFF2-40B4-BE49-F238E27FC236}">
                    <a16:creationId xmlns:a16="http://schemas.microsoft.com/office/drawing/2014/main" id="{30515415-D9D8-7733-C4AA-296C9BA17FF9}"/>
                  </a:ext>
                </a:extLst>
              </p:cNvPr>
              <p:cNvGrpSpPr/>
              <p:nvPr/>
            </p:nvGrpSpPr>
            <p:grpSpPr>
              <a:xfrm>
                <a:off x="3378993" y="2757488"/>
                <a:ext cx="182503" cy="365004"/>
                <a:chOff x="3295649" y="2638425"/>
                <a:chExt cx="290850" cy="581698"/>
              </a:xfrm>
            </p:grpSpPr>
            <p:cxnSp>
              <p:nvCxnSpPr>
                <p:cNvPr id="228" name="직선 연결선 143">
                  <a:extLst>
                    <a:ext uri="{FF2B5EF4-FFF2-40B4-BE49-F238E27FC236}">
                      <a16:creationId xmlns:a16="http://schemas.microsoft.com/office/drawing/2014/main" id="{D5F5E77F-31CF-308A-F2A4-945A3C747E43}"/>
                    </a:ext>
                  </a:extLst>
                </p:cNvPr>
                <p:cNvCxnSpPr/>
                <p:nvPr/>
              </p:nvCxnSpPr>
              <p:spPr>
                <a:xfrm>
                  <a:off x="3295650" y="2638425"/>
                  <a:ext cx="290849" cy="290849"/>
                </a:xfrm>
                <a:prstGeom prst="line">
                  <a:avLst/>
                </a:prstGeom>
                <a:ln w="25400" cap="rnd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직선 연결선 144">
                  <a:extLst>
                    <a:ext uri="{FF2B5EF4-FFF2-40B4-BE49-F238E27FC236}">
                      <a16:creationId xmlns:a16="http://schemas.microsoft.com/office/drawing/2014/main" id="{CB732E0D-1916-ED53-0A0C-9D454B9E10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95649" y="2929274"/>
                  <a:ext cx="290849" cy="290849"/>
                </a:xfrm>
                <a:prstGeom prst="line">
                  <a:avLst/>
                </a:prstGeom>
                <a:ln w="25400" cap="rnd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5" name="그룹 224">
                <a:extLst>
                  <a:ext uri="{FF2B5EF4-FFF2-40B4-BE49-F238E27FC236}">
                    <a16:creationId xmlns:a16="http://schemas.microsoft.com/office/drawing/2014/main" id="{5A44AC1B-0497-3F9D-0625-703475B1C2E7}"/>
                  </a:ext>
                </a:extLst>
              </p:cNvPr>
              <p:cNvGrpSpPr/>
              <p:nvPr/>
            </p:nvGrpSpPr>
            <p:grpSpPr>
              <a:xfrm>
                <a:off x="3455193" y="2757488"/>
                <a:ext cx="182503" cy="365004"/>
                <a:chOff x="3295649" y="2638425"/>
                <a:chExt cx="290850" cy="581698"/>
              </a:xfrm>
            </p:grpSpPr>
            <p:cxnSp>
              <p:nvCxnSpPr>
                <p:cNvPr id="226" name="직선 연결선 141">
                  <a:extLst>
                    <a:ext uri="{FF2B5EF4-FFF2-40B4-BE49-F238E27FC236}">
                      <a16:creationId xmlns:a16="http://schemas.microsoft.com/office/drawing/2014/main" id="{A4894871-EA49-F9C2-46A8-4C61D3358F8B}"/>
                    </a:ext>
                  </a:extLst>
                </p:cNvPr>
                <p:cNvCxnSpPr/>
                <p:nvPr/>
              </p:nvCxnSpPr>
              <p:spPr>
                <a:xfrm>
                  <a:off x="3295650" y="2638425"/>
                  <a:ext cx="290849" cy="290849"/>
                </a:xfrm>
                <a:prstGeom prst="line">
                  <a:avLst/>
                </a:prstGeom>
                <a:ln w="25400" cap="rnd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직선 연결선 142">
                  <a:extLst>
                    <a:ext uri="{FF2B5EF4-FFF2-40B4-BE49-F238E27FC236}">
                      <a16:creationId xmlns:a16="http://schemas.microsoft.com/office/drawing/2014/main" id="{0D3C235F-3FF0-0B88-5AEC-788D1A3ECC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95649" y="2929274"/>
                  <a:ext cx="290849" cy="290849"/>
                </a:xfrm>
                <a:prstGeom prst="line">
                  <a:avLst/>
                </a:prstGeom>
                <a:ln w="25400" cap="rnd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36" name="TextBox 235">
            <a:extLst>
              <a:ext uri="{FF2B5EF4-FFF2-40B4-BE49-F238E27FC236}">
                <a16:creationId xmlns:a16="http://schemas.microsoft.com/office/drawing/2014/main" id="{0749FA1C-2864-9022-D8E4-9742B4F33E64}"/>
              </a:ext>
            </a:extLst>
          </p:cNvPr>
          <p:cNvSpPr txBox="1"/>
          <p:nvPr/>
        </p:nvSpPr>
        <p:spPr>
          <a:xfrm>
            <a:off x="1580253" y="4889775"/>
            <a:ext cx="1586402" cy="299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defRPr/>
            </a:pPr>
            <a:r>
              <a:rPr kumimoji="0" lang="en-US" altLang="ko-KR" sz="11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(FRED, </a:t>
            </a:r>
            <a:r>
              <a:rPr lang="en-US" altLang="ko-KR" sz="11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KOSIS </a:t>
            </a:r>
            <a:r>
              <a:rPr lang="ko-KR" altLang="en-US" sz="11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등</a:t>
            </a:r>
            <a:r>
              <a:rPr lang="en-US" altLang="ko-KR" sz="11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)</a:t>
            </a:r>
            <a:endParaRPr kumimoji="0" lang="en-US" altLang="ko-KR" sz="11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Pretendard" panose="02000503000000020004" pitchFamily="2" charset="-127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0841AAA9-48E4-8217-B86B-FD8708286F3C}"/>
              </a:ext>
            </a:extLst>
          </p:cNvPr>
          <p:cNvSpPr txBox="1"/>
          <p:nvPr/>
        </p:nvSpPr>
        <p:spPr>
          <a:xfrm>
            <a:off x="3399410" y="5559627"/>
            <a:ext cx="15544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 경제데이터 결합</a:t>
            </a:r>
            <a:endParaRPr lang="ko-KR" altLang="en-US" sz="1200" dirty="0"/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92157CD7-55ED-EF24-72E9-0967702B0ED1}"/>
              </a:ext>
            </a:extLst>
          </p:cNvPr>
          <p:cNvSpPr txBox="1"/>
          <p:nvPr/>
        </p:nvSpPr>
        <p:spPr>
          <a:xfrm>
            <a:off x="3439816" y="4698747"/>
            <a:ext cx="1168650" cy="299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1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NULL</a:t>
            </a:r>
            <a:r>
              <a:rPr lang="ko-KR" altLang="en-US" sz="11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값 처리</a:t>
            </a:r>
            <a:endParaRPr lang="en-US" altLang="ko-KR" sz="11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Pretendard" panose="02000503000000020004" pitchFamily="2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22FF41CE-056E-B266-5135-C47CAC5BD4D3}"/>
              </a:ext>
            </a:extLst>
          </p:cNvPr>
          <p:cNvSpPr txBox="1"/>
          <p:nvPr/>
        </p:nvSpPr>
        <p:spPr>
          <a:xfrm>
            <a:off x="1597441" y="4688376"/>
            <a:ext cx="983620" cy="316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데이터 수집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Pretendard" panose="02000503000000020004" pitchFamily="2" charset="-127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278F334C-41F9-5F30-D6BB-43EB140D352C}"/>
              </a:ext>
            </a:extLst>
          </p:cNvPr>
          <p:cNvSpPr txBox="1"/>
          <p:nvPr/>
        </p:nvSpPr>
        <p:spPr>
          <a:xfrm>
            <a:off x="5370027" y="4762498"/>
            <a:ext cx="22467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거시 경제지표간 </a:t>
            </a:r>
            <a:endParaRPr lang="ko-KR" altLang="en-US" sz="1200" dirty="0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490B62FC-F5A5-113F-1ADB-7DDBD188373A}"/>
              </a:ext>
            </a:extLst>
          </p:cNvPr>
          <p:cNvSpPr txBox="1"/>
          <p:nvPr/>
        </p:nvSpPr>
        <p:spPr>
          <a:xfrm>
            <a:off x="5370027" y="4911907"/>
            <a:ext cx="1733865" cy="318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상관관계분석</a:t>
            </a:r>
            <a:endParaRPr lang="en-US" altLang="ko-KR" sz="12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Pretendard" panose="02000503000000020004" pitchFamily="2" charset="-127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CAD3E593-52B8-3DFD-5C39-F8B462084658}"/>
              </a:ext>
            </a:extLst>
          </p:cNvPr>
          <p:cNvSpPr txBox="1"/>
          <p:nvPr/>
        </p:nvSpPr>
        <p:spPr>
          <a:xfrm>
            <a:off x="7224773" y="5370308"/>
            <a:ext cx="15544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 최적 모델 선택</a:t>
            </a:r>
            <a:endParaRPr lang="ko-KR" altLang="en-US" sz="1200" dirty="0"/>
          </a:p>
        </p:txBody>
      </p:sp>
      <p:grpSp>
        <p:nvGrpSpPr>
          <p:cNvPr id="249" name="Group 5">
            <a:extLst>
              <a:ext uri="{FF2B5EF4-FFF2-40B4-BE49-F238E27FC236}">
                <a16:creationId xmlns:a16="http://schemas.microsoft.com/office/drawing/2014/main" id="{7D2B12AE-FA15-A1CC-165B-7D690C36A749}"/>
              </a:ext>
            </a:extLst>
          </p:cNvPr>
          <p:cNvGrpSpPr/>
          <p:nvPr/>
        </p:nvGrpSpPr>
        <p:grpSpPr>
          <a:xfrm>
            <a:off x="0" y="6450556"/>
            <a:ext cx="12192000" cy="407444"/>
            <a:chOff x="0" y="0"/>
            <a:chExt cx="6671512" cy="222955"/>
          </a:xfrm>
        </p:grpSpPr>
        <p:sp>
          <p:nvSpPr>
            <p:cNvPr id="250" name="Freeform 6">
              <a:extLst>
                <a:ext uri="{FF2B5EF4-FFF2-40B4-BE49-F238E27FC236}">
                  <a16:creationId xmlns:a16="http://schemas.microsoft.com/office/drawing/2014/main" id="{8F997070-EF0A-ABF4-494C-53C898049495}"/>
                </a:ext>
              </a:extLst>
            </p:cNvPr>
            <p:cNvSpPr/>
            <p:nvPr/>
          </p:nvSpPr>
          <p:spPr>
            <a:xfrm>
              <a:off x="0" y="0"/>
              <a:ext cx="6671512" cy="222955"/>
            </a:xfrm>
            <a:custGeom>
              <a:avLst/>
              <a:gdLst/>
              <a:ahLst/>
              <a:cxnLst/>
              <a:rect l="l" t="t" r="r" b="b"/>
              <a:pathLst>
                <a:path w="6671512" h="222955">
                  <a:moveTo>
                    <a:pt x="0" y="0"/>
                  </a:moveTo>
                  <a:lnTo>
                    <a:pt x="6671512" y="0"/>
                  </a:lnTo>
                  <a:lnTo>
                    <a:pt x="6671512" y="222955"/>
                  </a:lnTo>
                  <a:lnTo>
                    <a:pt x="0" y="222955"/>
                  </a:lnTo>
                  <a:close/>
                </a:path>
              </a:pathLst>
            </a:custGeom>
            <a:solidFill>
              <a:srgbClr val="0283F2">
                <a:alpha val="51765"/>
              </a:srgbClr>
            </a:solidFill>
          </p:spPr>
          <p:txBody>
            <a:bodyPr/>
            <a:lstStyle/>
            <a:p>
              <a:endParaRPr lang="ko-KR" altLang="en-US" sz="1200"/>
            </a:p>
          </p:txBody>
        </p:sp>
      </p:grpSp>
      <p:grpSp>
        <p:nvGrpSpPr>
          <p:cNvPr id="251" name="Group 7">
            <a:extLst>
              <a:ext uri="{FF2B5EF4-FFF2-40B4-BE49-F238E27FC236}">
                <a16:creationId xmlns:a16="http://schemas.microsoft.com/office/drawing/2014/main" id="{5122945D-E82E-A12F-BB8A-4B9C7CFDB69D}"/>
              </a:ext>
            </a:extLst>
          </p:cNvPr>
          <p:cNvGrpSpPr/>
          <p:nvPr/>
        </p:nvGrpSpPr>
        <p:grpSpPr>
          <a:xfrm>
            <a:off x="0" y="6450556"/>
            <a:ext cx="6095346" cy="407444"/>
            <a:chOff x="0" y="0"/>
            <a:chExt cx="3335398" cy="222955"/>
          </a:xfrm>
        </p:grpSpPr>
        <p:sp>
          <p:nvSpPr>
            <p:cNvPr id="252" name="Freeform 8">
              <a:extLst>
                <a:ext uri="{FF2B5EF4-FFF2-40B4-BE49-F238E27FC236}">
                  <a16:creationId xmlns:a16="http://schemas.microsoft.com/office/drawing/2014/main" id="{EB5AEB19-7B4B-6237-5DA4-333834878CD6}"/>
                </a:ext>
              </a:extLst>
            </p:cNvPr>
            <p:cNvSpPr/>
            <p:nvPr/>
          </p:nvSpPr>
          <p:spPr>
            <a:xfrm>
              <a:off x="0" y="0"/>
              <a:ext cx="3335398" cy="222955"/>
            </a:xfrm>
            <a:custGeom>
              <a:avLst/>
              <a:gdLst/>
              <a:ahLst/>
              <a:cxnLst/>
              <a:rect l="l" t="t" r="r" b="b"/>
              <a:pathLst>
                <a:path w="3335398" h="222955">
                  <a:moveTo>
                    <a:pt x="0" y="0"/>
                  </a:moveTo>
                  <a:lnTo>
                    <a:pt x="3335398" y="0"/>
                  </a:lnTo>
                  <a:lnTo>
                    <a:pt x="3335398" y="222955"/>
                  </a:lnTo>
                  <a:lnTo>
                    <a:pt x="0" y="222955"/>
                  </a:lnTo>
                  <a:close/>
                </a:path>
              </a:pathLst>
            </a:custGeom>
            <a:solidFill>
              <a:srgbClr val="0283F2">
                <a:alpha val="51765"/>
              </a:srgbClr>
            </a:solidFill>
          </p:spPr>
          <p:txBody>
            <a:bodyPr/>
            <a:lstStyle/>
            <a:p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35001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44106C3-23A9-A9CA-4C29-306111ACCE36}"/>
              </a:ext>
            </a:extLst>
          </p:cNvPr>
          <p:cNvSpPr/>
          <p:nvPr/>
        </p:nvSpPr>
        <p:spPr>
          <a:xfrm>
            <a:off x="4481749" y="3998170"/>
            <a:ext cx="5049459" cy="253600"/>
          </a:xfrm>
          <a:prstGeom prst="rect">
            <a:avLst/>
          </a:prstGeom>
          <a:solidFill>
            <a:srgbClr val="4BA8F9">
              <a:alpha val="35000"/>
            </a:srgb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842914" y="427481"/>
            <a:ext cx="102111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분석 </a:t>
            </a:r>
            <a:r>
              <a:rPr kumimoji="0" lang="en-US" altLang="ko-KR" sz="18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1</a:t>
            </a:r>
            <a:r>
              <a:rPr kumimoji="0" lang="ko-KR" altLang="en-US" sz="18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단계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32A26FC-A883-4BDA-A4CD-E9ED5FFB7A27}"/>
              </a:ext>
            </a:extLst>
          </p:cNvPr>
          <p:cNvSpPr txBox="1"/>
          <p:nvPr/>
        </p:nvSpPr>
        <p:spPr>
          <a:xfrm>
            <a:off x="1729451" y="1994635"/>
            <a:ext cx="275229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Null</a:t>
            </a:r>
            <a:r>
              <a:rPr lang="ko-KR" altLang="en-US" sz="2000" b="1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값 및 </a:t>
            </a:r>
            <a:r>
              <a:rPr lang="ko-KR" altLang="en-US" sz="2000" b="1" spc="-50" dirty="0" err="1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결측치</a:t>
            </a:r>
            <a:r>
              <a:rPr lang="ko-KR" altLang="en-US" sz="2000" b="1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 처리</a:t>
            </a:r>
            <a:endParaRPr kumimoji="0" lang="ko-KR" altLang="en-US" sz="2000" b="1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002060"/>
              </a:solidFill>
              <a:effectLst/>
              <a:uLnTx/>
              <a:uFillTx/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69EF08-E7F1-4A6C-8112-44C3C383FFA4}"/>
              </a:ext>
            </a:extLst>
          </p:cNvPr>
          <p:cNvSpPr txBox="1"/>
          <p:nvPr/>
        </p:nvSpPr>
        <p:spPr>
          <a:xfrm>
            <a:off x="1729451" y="3229149"/>
            <a:ext cx="187872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50" dirty="0" err="1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MinMax</a:t>
            </a:r>
            <a:r>
              <a:rPr lang="en-US" altLang="ko-KR" sz="20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20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정규화</a:t>
            </a:r>
            <a:endParaRPr kumimoji="0" lang="ko-KR" altLang="en-US" sz="20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002060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C5E2518-69C4-4E3E-BB11-0A827D4D8588}"/>
              </a:ext>
            </a:extLst>
          </p:cNvPr>
          <p:cNvGrpSpPr/>
          <p:nvPr/>
        </p:nvGrpSpPr>
        <p:grpSpPr>
          <a:xfrm>
            <a:off x="1240318" y="3210714"/>
            <a:ext cx="281179" cy="281179"/>
            <a:chOff x="4723505" y="2692028"/>
            <a:chExt cx="2744989" cy="2744989"/>
          </a:xfrm>
          <a:solidFill>
            <a:schemeClr val="accent1"/>
          </a:solidFill>
        </p:grpSpPr>
        <p:sp>
          <p:nvSpPr>
            <p:cNvPr id="44" name="Oval 39">
              <a:extLst>
                <a:ext uri="{FF2B5EF4-FFF2-40B4-BE49-F238E27FC236}">
                  <a16:creationId xmlns:a16="http://schemas.microsoft.com/office/drawing/2014/main" id="{C68261C5-CFA0-4251-96E2-4B1189061AF0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45" name="Oval 38">
              <a:extLst>
                <a:ext uri="{FF2B5EF4-FFF2-40B4-BE49-F238E27FC236}">
                  <a16:creationId xmlns:a16="http://schemas.microsoft.com/office/drawing/2014/main" id="{BCE9E60D-50C1-47D0-A5E6-841D9A3492FB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A5948BBC-AD7C-406E-97EB-7A3490875693}"/>
              </a:ext>
            </a:extLst>
          </p:cNvPr>
          <p:cNvSpPr txBox="1"/>
          <p:nvPr/>
        </p:nvSpPr>
        <p:spPr>
          <a:xfrm>
            <a:off x="1716470" y="4462316"/>
            <a:ext cx="126797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데이터 결합</a:t>
            </a:r>
          </a:p>
        </p:txBody>
      </p:sp>
      <p:pic>
        <p:nvPicPr>
          <p:cNvPr id="55" name="그래픽 54" descr="배지 체크 표시1 단색으로 채워진">
            <a:extLst>
              <a:ext uri="{FF2B5EF4-FFF2-40B4-BE49-F238E27FC236}">
                <a16:creationId xmlns:a16="http://schemas.microsoft.com/office/drawing/2014/main" id="{B7285310-19E8-408B-A0E7-435008F849B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6043" y="3236437"/>
            <a:ext cx="211260" cy="21126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1A9BFB6-7B11-E3EE-BD4B-7C08EF718E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" b="25564"/>
          <a:stretch/>
        </p:blipFill>
        <p:spPr>
          <a:xfrm>
            <a:off x="4507251" y="2046188"/>
            <a:ext cx="4809120" cy="438294"/>
          </a:xfrm>
          <a:prstGeom prst="round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E151044-79DB-D9E1-ABCA-F79EB17415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15" r="2346" b="33159"/>
          <a:stretch/>
        </p:blipFill>
        <p:spPr>
          <a:xfrm>
            <a:off x="4493327" y="2973701"/>
            <a:ext cx="6670047" cy="589402"/>
          </a:xfrm>
          <a:prstGeom prst="roundRect">
            <a:avLst/>
          </a:prstGeom>
        </p:spPr>
      </p:pic>
      <p:pic>
        <p:nvPicPr>
          <p:cNvPr id="25" name="그림 2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57ED58A-5011-0A9E-8878-A7F72075087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3257" r="12122" b="-954"/>
          <a:stretch/>
        </p:blipFill>
        <p:spPr>
          <a:xfrm>
            <a:off x="4506208" y="4931525"/>
            <a:ext cx="6657166" cy="539614"/>
          </a:xfrm>
          <a:prstGeom prst="roundRect">
            <a:avLst/>
          </a:prstGeom>
        </p:spPr>
      </p:pic>
      <p:pic>
        <p:nvPicPr>
          <p:cNvPr id="26" name="그림 2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885D9F3-4553-0996-5026-7A8BAB38713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9717" r="14362" b="64748"/>
          <a:stretch/>
        </p:blipFill>
        <p:spPr>
          <a:xfrm>
            <a:off x="4507251" y="1555097"/>
            <a:ext cx="6669003" cy="473659"/>
          </a:xfrm>
          <a:prstGeom prst="round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C5D6AAB-3E08-0B59-77D3-F21D645723F6}"/>
              </a:ext>
            </a:extLst>
          </p:cNvPr>
          <p:cNvSpPr txBox="1"/>
          <p:nvPr/>
        </p:nvSpPr>
        <p:spPr>
          <a:xfrm>
            <a:off x="8213858" y="1536711"/>
            <a:ext cx="198334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sz="1200" b="0" i="1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한국</a:t>
            </a:r>
            <a:r>
              <a:rPr kumimoji="1" lang="ko-KR" altLang="en-US" sz="1200" b="0" i="1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경제데이터 </a:t>
            </a:r>
            <a:r>
              <a:rPr kumimoji="1" lang="ko-KR" altLang="en-US" sz="1200" b="0" i="1" u="none" strike="noStrike" kern="1200" cap="none" spc="-50" normalizeH="0" baseline="0" noProof="0" dirty="0" err="1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결측치</a:t>
            </a:r>
            <a:r>
              <a:rPr kumimoji="1" lang="ko-KR" altLang="en-US" sz="1200" b="0" i="1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처리</a:t>
            </a:r>
            <a:endParaRPr kumimoji="1" lang="ko-Kore-KR" altLang="en-US" sz="1200" b="0" i="1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831C26-C1A3-2C7F-1966-A85B72D04171}"/>
              </a:ext>
            </a:extLst>
          </p:cNvPr>
          <p:cNvSpPr txBox="1"/>
          <p:nvPr/>
        </p:nvSpPr>
        <p:spPr>
          <a:xfrm>
            <a:off x="8188357" y="2077263"/>
            <a:ext cx="198334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1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FRED</a:t>
            </a:r>
            <a:r>
              <a:rPr kumimoji="1" lang="ko-KR" altLang="en-US" sz="1200" b="0" i="1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경제데이터 </a:t>
            </a:r>
            <a:r>
              <a:rPr kumimoji="1" lang="ko-KR" altLang="en-US" sz="1200" b="0" i="1" u="none" strike="noStrike" kern="1200" cap="none" spc="-50" normalizeH="0" baseline="0" noProof="0" dirty="0" err="1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결측치</a:t>
            </a:r>
            <a:r>
              <a:rPr kumimoji="1" lang="ko-KR" altLang="en-US" sz="1200" b="0" i="1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처리</a:t>
            </a:r>
            <a:endParaRPr kumimoji="1" lang="ko-Kore-KR" altLang="en-US" sz="1200" b="0" i="1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pic>
        <p:nvPicPr>
          <p:cNvPr id="34" name="그림 3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9AC04AF-C20B-C038-6CA1-D3952C8123E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2122" b="84466"/>
          <a:stretch/>
        </p:blipFill>
        <p:spPr>
          <a:xfrm>
            <a:off x="4506207" y="4437163"/>
            <a:ext cx="6657167" cy="473658"/>
          </a:xfrm>
          <a:prstGeom prst="round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3445FCF-E42E-3B11-6F9D-225EF915FE1A}"/>
              </a:ext>
            </a:extLst>
          </p:cNvPr>
          <p:cNvSpPr txBox="1"/>
          <p:nvPr/>
        </p:nvSpPr>
        <p:spPr>
          <a:xfrm>
            <a:off x="8830159" y="2976637"/>
            <a:ext cx="198334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1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FRED</a:t>
            </a:r>
            <a:r>
              <a:rPr kumimoji="1" lang="ko-KR" altLang="en-US" sz="1200" b="0" i="1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경제데이터 정규화</a:t>
            </a:r>
            <a:endParaRPr kumimoji="1" lang="ko-Kore-KR" altLang="en-US" sz="1200" b="0" i="1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pic>
        <p:nvPicPr>
          <p:cNvPr id="39" name="그림 38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885B08A9-4503-E0F7-E2EF-413E6BBF0A7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33" t="45750" b="37547"/>
          <a:stretch/>
        </p:blipFill>
        <p:spPr>
          <a:xfrm>
            <a:off x="4493328" y="3587661"/>
            <a:ext cx="6670047" cy="423144"/>
          </a:xfrm>
          <a:prstGeom prst="round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703EDB6-63E3-1C35-D1BD-CD91B7AFA9AD}"/>
              </a:ext>
            </a:extLst>
          </p:cNvPr>
          <p:cNvSpPr txBox="1"/>
          <p:nvPr/>
        </p:nvSpPr>
        <p:spPr>
          <a:xfrm>
            <a:off x="8840891" y="3579799"/>
            <a:ext cx="198334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sz="1200" b="0" i="1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한국</a:t>
            </a:r>
            <a:r>
              <a:rPr kumimoji="1" lang="ko-KR" altLang="en-US" sz="1200" b="0" i="1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경제데이터 정규화</a:t>
            </a:r>
            <a:endParaRPr kumimoji="1" lang="ko-Kore-KR" altLang="en-US" sz="1200" b="0" i="1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AB71623-FEF0-7FBF-13D7-0852447BF1C2}"/>
              </a:ext>
            </a:extLst>
          </p:cNvPr>
          <p:cNvGrpSpPr/>
          <p:nvPr/>
        </p:nvGrpSpPr>
        <p:grpSpPr>
          <a:xfrm>
            <a:off x="1228505" y="1980750"/>
            <a:ext cx="281179" cy="281179"/>
            <a:chOff x="4723505" y="2692028"/>
            <a:chExt cx="2744989" cy="2744989"/>
          </a:xfrm>
          <a:solidFill>
            <a:schemeClr val="accent1"/>
          </a:solidFill>
        </p:grpSpPr>
        <p:sp>
          <p:nvSpPr>
            <p:cNvPr id="51" name="Oval 39">
              <a:extLst>
                <a:ext uri="{FF2B5EF4-FFF2-40B4-BE49-F238E27FC236}">
                  <a16:creationId xmlns:a16="http://schemas.microsoft.com/office/drawing/2014/main" id="{BC309627-129C-BFF7-F63E-3BC0EEE854DD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52" name="Oval 38">
              <a:extLst>
                <a:ext uri="{FF2B5EF4-FFF2-40B4-BE49-F238E27FC236}">
                  <a16:creationId xmlns:a16="http://schemas.microsoft.com/office/drawing/2014/main" id="{CC1D7F26-C117-84AE-8772-A26CEBF0FC42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</p:grpSp>
      <p:pic>
        <p:nvPicPr>
          <p:cNvPr id="53" name="그래픽 52" descr="배지 체크 표시1 단색으로 채워진">
            <a:extLst>
              <a:ext uri="{FF2B5EF4-FFF2-40B4-BE49-F238E27FC236}">
                <a16:creationId xmlns:a16="http://schemas.microsoft.com/office/drawing/2014/main" id="{B778A5CE-D030-E28B-27FD-E406FBE75E4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4230" y="2006473"/>
            <a:ext cx="211260" cy="211260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2E80DDB7-B91A-DA7A-6EAB-2674BCF0466A}"/>
              </a:ext>
            </a:extLst>
          </p:cNvPr>
          <p:cNvGrpSpPr/>
          <p:nvPr/>
        </p:nvGrpSpPr>
        <p:grpSpPr>
          <a:xfrm>
            <a:off x="1242591" y="4462316"/>
            <a:ext cx="281179" cy="281179"/>
            <a:chOff x="4723505" y="2692028"/>
            <a:chExt cx="2744989" cy="2744989"/>
          </a:xfrm>
          <a:solidFill>
            <a:schemeClr val="accent1"/>
          </a:solidFill>
        </p:grpSpPr>
        <p:sp>
          <p:nvSpPr>
            <p:cNvPr id="57" name="Oval 39">
              <a:extLst>
                <a:ext uri="{FF2B5EF4-FFF2-40B4-BE49-F238E27FC236}">
                  <a16:creationId xmlns:a16="http://schemas.microsoft.com/office/drawing/2014/main" id="{493E0EF3-D1A2-C8C3-9CE7-141836E3790F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58" name="Oval 38">
              <a:extLst>
                <a:ext uri="{FF2B5EF4-FFF2-40B4-BE49-F238E27FC236}">
                  <a16:creationId xmlns:a16="http://schemas.microsoft.com/office/drawing/2014/main" id="{A973FBE8-225E-40EF-1BF0-19F1EB3C00F0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</p:grpSp>
      <p:pic>
        <p:nvPicPr>
          <p:cNvPr id="59" name="그래픽 58" descr="배지 체크 표시1 단색으로 채워진">
            <a:extLst>
              <a:ext uri="{FF2B5EF4-FFF2-40B4-BE49-F238E27FC236}">
                <a16:creationId xmlns:a16="http://schemas.microsoft.com/office/drawing/2014/main" id="{0F661B08-5CCE-CA99-CB91-EF79FB2C7D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8316" y="4488039"/>
            <a:ext cx="211260" cy="21126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705961A6-9163-F0C4-F106-47D512D6229E}"/>
              </a:ext>
            </a:extLst>
          </p:cNvPr>
          <p:cNvSpPr txBox="1"/>
          <p:nvPr/>
        </p:nvSpPr>
        <p:spPr>
          <a:xfrm>
            <a:off x="8916017" y="4453417"/>
            <a:ext cx="198334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sz="1200" b="0" i="1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한국</a:t>
            </a:r>
            <a:r>
              <a:rPr kumimoji="1" lang="ko-KR" altLang="en-US" sz="1200" b="0" i="1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경제데이터 월별</a:t>
            </a:r>
            <a:r>
              <a:rPr kumimoji="1" lang="en-US" altLang="ko-KR" sz="1200" b="0" i="1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+</a:t>
            </a:r>
            <a:r>
              <a:rPr kumimoji="1" lang="ko-KR" altLang="en-US" sz="1200" b="0" i="1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연간</a:t>
            </a:r>
            <a:endParaRPr kumimoji="1" lang="ko-Kore-KR" altLang="en-US" sz="1200" b="0" i="1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D383672-9B51-44F3-B398-F97872E3C4B9}"/>
              </a:ext>
            </a:extLst>
          </p:cNvPr>
          <p:cNvSpPr txBox="1"/>
          <p:nvPr/>
        </p:nvSpPr>
        <p:spPr>
          <a:xfrm>
            <a:off x="8916017" y="4967120"/>
            <a:ext cx="198334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sz="1200" b="0" i="1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한국</a:t>
            </a:r>
            <a:r>
              <a:rPr kumimoji="1" lang="ko-KR" altLang="en-US" sz="1200" b="0" i="1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경제데이터 </a:t>
            </a:r>
            <a:r>
              <a:rPr kumimoji="1" lang="en-US" altLang="ko-KR" sz="1200" b="0" i="1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+</a:t>
            </a:r>
            <a:r>
              <a:rPr kumimoji="1" lang="ko-KR" altLang="en-US" sz="1200" b="0" i="1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</a:t>
            </a:r>
            <a:r>
              <a:rPr kumimoji="1" lang="en-US" altLang="ko-KR" sz="1200" b="0" i="1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FRED</a:t>
            </a:r>
            <a:endParaRPr kumimoji="1" lang="ko-Kore-KR" altLang="en-US" sz="1200" b="0" i="1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A2E148-6252-F974-4560-25CFF26FBB61}"/>
              </a:ext>
            </a:extLst>
          </p:cNvPr>
          <p:cNvSpPr txBox="1"/>
          <p:nvPr/>
        </p:nvSpPr>
        <p:spPr>
          <a:xfrm>
            <a:off x="100330" y="76199"/>
            <a:ext cx="78226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</a:rPr>
              <a:t>PART</a:t>
            </a: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4</a:t>
            </a:r>
            <a:endParaRPr kumimoji="0" lang="ko-KR" altLang="en-US" sz="1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002060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A13755-A8BF-B814-2C46-5405CFE4ECDD}"/>
              </a:ext>
            </a:extLst>
          </p:cNvPr>
          <p:cNvSpPr txBox="1"/>
          <p:nvPr/>
        </p:nvSpPr>
        <p:spPr>
          <a:xfrm>
            <a:off x="842914" y="724320"/>
            <a:ext cx="5049459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</a:rPr>
              <a:t>데이터 </a:t>
            </a:r>
            <a:r>
              <a:rPr lang="ko-KR" altLang="en-US" dirty="0" err="1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</a:rPr>
              <a:t>전처리</a:t>
            </a:r>
            <a:r>
              <a:rPr lang="ko-KR" altLang="en-US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</a:rPr>
              <a:t> 및 정규화 </a:t>
            </a:r>
            <a:r>
              <a:rPr lang="en-US" altLang="ko-KR" sz="18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</a:rPr>
              <a:t>(*</a:t>
            </a:r>
            <a:r>
              <a:rPr lang="ko-KR" altLang="en-US" sz="18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</a:rPr>
              <a:t>소스 코드</a:t>
            </a:r>
            <a:r>
              <a:rPr lang="en-US" altLang="ko-KR" sz="18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</a:rPr>
              <a:t>)</a:t>
            </a:r>
            <a:r>
              <a:rPr lang="ko-KR" altLang="en-US" sz="18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</a:rPr>
              <a:t> </a:t>
            </a:r>
            <a:endParaRPr kumimoji="0" lang="en-US" altLang="ko-KR" sz="28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32669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3" name="그림 2" descr="라인, 텍스트, 그래프, 도표이(가) 표시된 사진&#10;&#10;자동 생성된 설명">
            <a:extLst>
              <a:ext uri="{FF2B5EF4-FFF2-40B4-BE49-F238E27FC236}">
                <a16:creationId xmlns:a16="http://schemas.microsoft.com/office/drawing/2014/main" id="{A9E136C9-3C3A-10EF-E2F9-FC10EF5DF86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1326" t="1795" r="4730" b="13319"/>
          <a:stretch/>
        </p:blipFill>
        <p:spPr>
          <a:xfrm>
            <a:off x="4167472" y="5337179"/>
            <a:ext cx="6995902" cy="1441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BC7EB3-514C-3E8A-CCEC-0CE465D3F1F4}"/>
              </a:ext>
            </a:extLst>
          </p:cNvPr>
          <p:cNvSpPr txBox="1"/>
          <p:nvPr/>
        </p:nvSpPr>
        <p:spPr>
          <a:xfrm>
            <a:off x="4506207" y="4036787"/>
            <a:ext cx="504946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▪︎  </a:t>
            </a:r>
            <a:r>
              <a:rPr lang="ko-KR" altLang="en-US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</a:rPr>
              <a:t>수집한 경제데이터를 모두 월별 형식으로</a:t>
            </a:r>
            <a:r>
              <a:rPr lang="en-US" altLang="ko-KR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</a:rPr>
              <a:t> </a:t>
            </a:r>
            <a:r>
              <a:rPr lang="ko-KR" altLang="en-US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</a:rPr>
              <a:t>변환하여 통일 </a:t>
            </a:r>
            <a:r>
              <a:rPr lang="en-US" altLang="ko-KR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</a:rPr>
              <a:t>(</a:t>
            </a:r>
            <a:r>
              <a:rPr lang="ko-KR" altLang="en-US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</a:rPr>
              <a:t>연간 → 월별 데이터</a:t>
            </a:r>
            <a:r>
              <a:rPr lang="en-US" altLang="ko-KR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59411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332A26FC-A883-4BDA-A4CD-E9ED5FFB7A27}"/>
              </a:ext>
            </a:extLst>
          </p:cNvPr>
          <p:cNvSpPr txBox="1"/>
          <p:nvPr/>
        </p:nvSpPr>
        <p:spPr>
          <a:xfrm>
            <a:off x="1616141" y="2335103"/>
            <a:ext cx="275229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Gmarket Sans TTF Bold" panose="02000000000000000000" pitchFamily="2" charset="-128"/>
                <a:ea typeface="Gmarket Sans TTF Bold" panose="02000000000000000000" pitchFamily="2" charset="-128"/>
                <a:cs typeface="+mn-cs"/>
              </a:rPr>
              <a:t>상관관계 분석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3A422C8-1601-4F64-AE03-AFF34DE7C235}"/>
              </a:ext>
            </a:extLst>
          </p:cNvPr>
          <p:cNvGrpSpPr/>
          <p:nvPr/>
        </p:nvGrpSpPr>
        <p:grpSpPr>
          <a:xfrm>
            <a:off x="1152766" y="2320865"/>
            <a:ext cx="281179" cy="281179"/>
            <a:chOff x="4723505" y="2692028"/>
            <a:chExt cx="2744989" cy="2744989"/>
          </a:xfrm>
          <a:solidFill>
            <a:schemeClr val="accent1"/>
          </a:solidFill>
        </p:grpSpPr>
        <p:sp>
          <p:nvSpPr>
            <p:cNvPr id="33" name="Oval 39">
              <a:extLst>
                <a:ext uri="{FF2B5EF4-FFF2-40B4-BE49-F238E27FC236}">
                  <a16:creationId xmlns:a16="http://schemas.microsoft.com/office/drawing/2014/main" id="{EE68BA8C-BD39-46BD-B75B-CA62191F795B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35" name="Oval 38">
              <a:extLst>
                <a:ext uri="{FF2B5EF4-FFF2-40B4-BE49-F238E27FC236}">
                  <a16:creationId xmlns:a16="http://schemas.microsoft.com/office/drawing/2014/main" id="{89E5D823-7D1A-4345-83D2-247BCB2E65C3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A5948BBC-AD7C-406E-97EB-7A3490875693}"/>
              </a:ext>
            </a:extLst>
          </p:cNvPr>
          <p:cNvSpPr txBox="1"/>
          <p:nvPr/>
        </p:nvSpPr>
        <p:spPr>
          <a:xfrm>
            <a:off x="1644651" y="3695201"/>
            <a:ext cx="72135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Gmarket Sans TTF Bold" panose="02000000000000000000" pitchFamily="2" charset="-128"/>
                <a:ea typeface="Gmarket Sans TTF Bold" panose="02000000000000000000" pitchFamily="2" charset="-128"/>
                <a:cs typeface="+mn-cs"/>
              </a:rPr>
              <a:t>시각화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8E40582-D00E-4000-96D2-8D7687612C3D}"/>
              </a:ext>
            </a:extLst>
          </p:cNvPr>
          <p:cNvGrpSpPr/>
          <p:nvPr/>
        </p:nvGrpSpPr>
        <p:grpSpPr>
          <a:xfrm>
            <a:off x="1151288" y="3670048"/>
            <a:ext cx="281179" cy="281179"/>
            <a:chOff x="4723505" y="2692028"/>
            <a:chExt cx="2744989" cy="2744989"/>
          </a:xfrm>
          <a:solidFill>
            <a:schemeClr val="accent1"/>
          </a:solidFill>
        </p:grpSpPr>
        <p:sp>
          <p:nvSpPr>
            <p:cNvPr id="49" name="Oval 39">
              <a:extLst>
                <a:ext uri="{FF2B5EF4-FFF2-40B4-BE49-F238E27FC236}">
                  <a16:creationId xmlns:a16="http://schemas.microsoft.com/office/drawing/2014/main" id="{7D26ABCC-6B82-4CB5-8E46-9F247958D9C0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50" name="Oval 38">
              <a:extLst>
                <a:ext uri="{FF2B5EF4-FFF2-40B4-BE49-F238E27FC236}">
                  <a16:creationId xmlns:a16="http://schemas.microsoft.com/office/drawing/2014/main" id="{DA3B5768-2E44-4068-B2A1-15A186657F58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</p:grpSp>
      <p:pic>
        <p:nvPicPr>
          <p:cNvPr id="3" name="그래픽 2" descr="배지 체크 표시1 단색으로 채워진">
            <a:extLst>
              <a:ext uri="{FF2B5EF4-FFF2-40B4-BE49-F238E27FC236}">
                <a16:creationId xmlns:a16="http://schemas.microsoft.com/office/drawing/2014/main" id="{FF871645-9F9A-488D-9DA5-1A0515676A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7919" y="2355254"/>
            <a:ext cx="212400" cy="212400"/>
          </a:xfrm>
          <a:prstGeom prst="rect">
            <a:avLst/>
          </a:prstGeom>
        </p:spPr>
      </p:pic>
      <p:pic>
        <p:nvPicPr>
          <p:cNvPr id="56" name="그래픽 55" descr="배지 체크 표시1 단색으로 채워진">
            <a:extLst>
              <a:ext uri="{FF2B5EF4-FFF2-40B4-BE49-F238E27FC236}">
                <a16:creationId xmlns:a16="http://schemas.microsoft.com/office/drawing/2014/main" id="{245A4B99-65D7-4B9A-ABB0-947C69050FA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6444" y="3695201"/>
            <a:ext cx="212400" cy="212400"/>
          </a:xfrm>
          <a:prstGeom prst="rect">
            <a:avLst/>
          </a:prstGeom>
        </p:spPr>
      </p:pic>
      <p:pic>
        <p:nvPicPr>
          <p:cNvPr id="5" name="그림 4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D376B740-CFAE-9752-D5F4-FF3B0555B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154" y="1663886"/>
            <a:ext cx="7128721" cy="1807535"/>
          </a:xfrm>
          <a:prstGeom prst="roundRect">
            <a:avLst>
              <a:gd name="adj" fmla="val 12392"/>
            </a:avLst>
          </a:prstGeom>
        </p:spPr>
      </p:pic>
      <p:pic>
        <p:nvPicPr>
          <p:cNvPr id="9" name="그림 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5E8B9D4-D4EB-8553-F0CF-BB81478262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6153" y="3626606"/>
            <a:ext cx="7128721" cy="1003938"/>
          </a:xfrm>
          <a:prstGeom prst="roundRect">
            <a:avLst/>
          </a:prstGeom>
        </p:spPr>
      </p:pic>
      <p:pic>
        <p:nvPicPr>
          <p:cNvPr id="18" name="그림 17" descr="패턴, 스크린샷, 직사각형, 라인이(가) 표시된 사진&#10;&#10;자동 생성된 설명">
            <a:extLst>
              <a:ext uri="{FF2B5EF4-FFF2-40B4-BE49-F238E27FC236}">
                <a16:creationId xmlns:a16="http://schemas.microsoft.com/office/drawing/2014/main" id="{A498D4E1-B8D3-8765-66D3-DDC6934D907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3559" b="8741"/>
          <a:stretch/>
        </p:blipFill>
        <p:spPr>
          <a:xfrm>
            <a:off x="3936154" y="4721334"/>
            <a:ext cx="2282779" cy="1807535"/>
          </a:xfrm>
          <a:prstGeom prst="roundRect">
            <a:avLst>
              <a:gd name="adj" fmla="val 6499"/>
            </a:avLst>
          </a:prstGeom>
        </p:spPr>
      </p:pic>
      <p:pic>
        <p:nvPicPr>
          <p:cNvPr id="23" name="그림 22" descr="스크린샷, 텍스트, 패턴, 평행이(가) 표시된 사진&#10;&#10;자동 생성된 설명">
            <a:extLst>
              <a:ext uri="{FF2B5EF4-FFF2-40B4-BE49-F238E27FC236}">
                <a16:creationId xmlns:a16="http://schemas.microsoft.com/office/drawing/2014/main" id="{CD184805-6815-7FD3-0F7F-D932AF0947D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136" r="13559" b="7761"/>
          <a:stretch/>
        </p:blipFill>
        <p:spPr>
          <a:xfrm>
            <a:off x="6362961" y="4721334"/>
            <a:ext cx="2338009" cy="1807535"/>
          </a:xfrm>
          <a:prstGeom prst="roundRect">
            <a:avLst>
              <a:gd name="adj" fmla="val 5509"/>
            </a:avLst>
          </a:prstGeom>
        </p:spPr>
      </p:pic>
      <p:pic>
        <p:nvPicPr>
          <p:cNvPr id="25" name="그림 24" descr="패턴, 스크린샷, 다채로움, 라인이(가) 표시된 사진&#10;&#10;자동 생성된 설명">
            <a:extLst>
              <a:ext uri="{FF2B5EF4-FFF2-40B4-BE49-F238E27FC236}">
                <a16:creationId xmlns:a16="http://schemas.microsoft.com/office/drawing/2014/main" id="{FDF66444-B642-9558-8EEC-51C16E5CDED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3559" b="6154"/>
          <a:stretch/>
        </p:blipFill>
        <p:spPr>
          <a:xfrm>
            <a:off x="8844998" y="4721334"/>
            <a:ext cx="2219877" cy="1807536"/>
          </a:xfrm>
          <a:prstGeom prst="roundRect">
            <a:avLst>
              <a:gd name="adj" fmla="val 7721"/>
            </a:avLst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913930FB-BD03-9BEE-44F3-9C456785B70F}"/>
              </a:ext>
            </a:extLst>
          </p:cNvPr>
          <p:cNvSpPr txBox="1"/>
          <p:nvPr/>
        </p:nvSpPr>
        <p:spPr>
          <a:xfrm>
            <a:off x="4282783" y="6581022"/>
            <a:ext cx="163826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&lt;</a:t>
            </a:r>
            <a:r>
              <a:rPr kumimoji="0" lang="ko-KR" altLang="en-US" sz="1200" b="0" i="0" u="none" strike="noStrike" kern="1200" cap="none" spc="-50" normalizeH="0" baseline="0" noProof="0" dirty="0" err="1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업황실적</a:t>
            </a:r>
            <a:r>
              <a:rPr lang="en-US" altLang="ko-KR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거시경제지표</a:t>
            </a:r>
            <a:r>
              <a:rPr lang="en-US" altLang="ko-KR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endParaRPr kumimoji="0" lang="ko-KR" altLang="en-US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2A260FB-F1CF-9195-3249-60380A5D5EDF}"/>
              </a:ext>
            </a:extLst>
          </p:cNvPr>
          <p:cNvSpPr txBox="1"/>
          <p:nvPr/>
        </p:nvSpPr>
        <p:spPr>
          <a:xfrm>
            <a:off x="6841620" y="6581022"/>
            <a:ext cx="135614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&lt;</a:t>
            </a:r>
            <a:r>
              <a:rPr kumimoji="0" lang="ko-KR" altLang="en-US" sz="1200" b="0" i="0" u="none" strike="noStrike" kern="1200" cap="none" spc="-50" normalizeH="0" baseline="0" noProof="0" dirty="0" err="1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업황실적</a:t>
            </a:r>
            <a:r>
              <a:rPr lang="en-US" altLang="ko-KR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개별실적</a:t>
            </a:r>
            <a:r>
              <a:rPr lang="en-US" altLang="ko-KR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endParaRPr kumimoji="0" lang="ko-KR" altLang="en-US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A9E1D02-7305-7FB1-0170-5C659159DFFE}"/>
              </a:ext>
            </a:extLst>
          </p:cNvPr>
          <p:cNvSpPr txBox="1"/>
          <p:nvPr/>
        </p:nvSpPr>
        <p:spPr>
          <a:xfrm>
            <a:off x="9379898" y="6581022"/>
            <a:ext cx="115095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ko-KR" altLang="en-US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거시경제지표간</a:t>
            </a:r>
            <a:r>
              <a:rPr lang="en-US" altLang="ko-KR" sz="12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endParaRPr kumimoji="0" lang="ko-KR" altLang="en-US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845DC3-C758-BFFE-D1F1-040EEB1E03A0}"/>
              </a:ext>
            </a:extLst>
          </p:cNvPr>
          <p:cNvSpPr txBox="1"/>
          <p:nvPr/>
        </p:nvSpPr>
        <p:spPr>
          <a:xfrm>
            <a:off x="842914" y="427481"/>
            <a:ext cx="106760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분석 </a:t>
            </a:r>
            <a:r>
              <a:rPr kumimoji="0" lang="en-US" altLang="ko-KR" sz="18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2</a:t>
            </a:r>
            <a:r>
              <a:rPr kumimoji="0" lang="ko-KR" altLang="en-US" sz="18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단계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4C2615-A348-D421-413B-F50E394095B3}"/>
              </a:ext>
            </a:extLst>
          </p:cNvPr>
          <p:cNvSpPr txBox="1"/>
          <p:nvPr/>
        </p:nvSpPr>
        <p:spPr>
          <a:xfrm>
            <a:off x="100330" y="76199"/>
            <a:ext cx="78226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</a:rPr>
              <a:t>PART</a:t>
            </a: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4</a:t>
            </a:r>
            <a:endParaRPr kumimoji="0" lang="ko-KR" altLang="en-US" sz="1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002060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76E8B7-43BA-2743-DC4C-B72888529BB4}"/>
              </a:ext>
            </a:extLst>
          </p:cNvPr>
          <p:cNvSpPr txBox="1"/>
          <p:nvPr/>
        </p:nvSpPr>
        <p:spPr>
          <a:xfrm>
            <a:off x="842914" y="721232"/>
            <a:ext cx="5155257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</a:rPr>
              <a:t>상관관계 분석 및 시각화 </a:t>
            </a:r>
            <a:r>
              <a:rPr lang="en-US" altLang="ko-KR" sz="18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</a:rPr>
              <a:t>(*</a:t>
            </a:r>
            <a:r>
              <a:rPr lang="ko-KR" altLang="en-US" sz="18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</a:rPr>
              <a:t>소스 코드</a:t>
            </a:r>
            <a:r>
              <a:rPr lang="en-US" altLang="ko-KR" sz="18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</a:rPr>
              <a:t>)</a:t>
            </a:r>
            <a:r>
              <a:rPr lang="ko-KR" altLang="en-US" sz="18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</a:rPr>
              <a:t> </a:t>
            </a:r>
            <a:endParaRPr kumimoji="0" lang="en-US" altLang="ko-KR" sz="28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32669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1350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패턴, 스크린샷, 라인이(가) 표시된 사진&#10;&#10;자동 생성된 설명">
            <a:extLst>
              <a:ext uri="{FF2B5EF4-FFF2-40B4-BE49-F238E27FC236}">
                <a16:creationId xmlns:a16="http://schemas.microsoft.com/office/drawing/2014/main" id="{C2A2CD7D-4FC9-2C25-4991-9A6B4C7261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809" b="8144"/>
          <a:stretch/>
        </p:blipFill>
        <p:spPr>
          <a:xfrm>
            <a:off x="4210413" y="279269"/>
            <a:ext cx="7881257" cy="62994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4C2615-A348-D421-413B-F50E394095B3}"/>
              </a:ext>
            </a:extLst>
          </p:cNvPr>
          <p:cNvSpPr txBox="1"/>
          <p:nvPr/>
        </p:nvSpPr>
        <p:spPr>
          <a:xfrm>
            <a:off x="100330" y="76199"/>
            <a:ext cx="78226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</a:rPr>
              <a:t>PART</a:t>
            </a: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4</a:t>
            </a:r>
            <a:endParaRPr kumimoji="0" lang="ko-KR" altLang="en-US" sz="1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002060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6CFDB92-A35A-3A9F-B7C4-A19B54E84C95}"/>
              </a:ext>
            </a:extLst>
          </p:cNvPr>
          <p:cNvSpPr txBox="1"/>
          <p:nvPr/>
        </p:nvSpPr>
        <p:spPr>
          <a:xfrm>
            <a:off x="206820" y="759497"/>
            <a:ext cx="106760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분석 </a:t>
            </a:r>
            <a:r>
              <a:rPr kumimoji="0" lang="en-US" altLang="ko-KR" sz="18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2</a:t>
            </a:r>
            <a:r>
              <a:rPr kumimoji="0" lang="ko-KR" altLang="en-US" sz="18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단계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CBFF6CF-7C89-119E-65B4-C4C1FC7204AB}"/>
              </a:ext>
            </a:extLst>
          </p:cNvPr>
          <p:cNvSpPr txBox="1"/>
          <p:nvPr/>
        </p:nvSpPr>
        <p:spPr>
          <a:xfrm>
            <a:off x="206820" y="1053248"/>
            <a:ext cx="3666068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</a:rPr>
              <a:t>상관관계 분석 및 시각화</a:t>
            </a:r>
            <a:endParaRPr kumimoji="0" lang="en-US" altLang="ko-KR" sz="28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32669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B921C9-0106-836D-B0A1-89B764FBC496}"/>
              </a:ext>
            </a:extLst>
          </p:cNvPr>
          <p:cNvSpPr txBox="1"/>
          <p:nvPr/>
        </p:nvSpPr>
        <p:spPr>
          <a:xfrm>
            <a:off x="156927" y="1527224"/>
            <a:ext cx="4228335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kumimoji="0" lang="en-US" altLang="ko-KR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[</a:t>
            </a:r>
            <a:r>
              <a:rPr kumimoji="0" lang="ko-KR" altLang="en-US" i="0" u="none" strike="noStrike" kern="1200" cap="none" spc="-50" normalizeH="0" baseline="0" noProof="0" dirty="0" err="1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업황실적</a:t>
            </a:r>
            <a:r>
              <a:rPr kumimoji="0" lang="ko-KR" altLang="en-US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kumimoji="0" lang="en-US" altLang="ko-KR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3266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거시경제지표</a:t>
            </a:r>
            <a:r>
              <a:rPr kumimoji="0" lang="en-US" altLang="ko-KR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] </a:t>
            </a:r>
            <a:r>
              <a:rPr kumimoji="0" lang="ko-KR" altLang="en-US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상관관계표 상세 </a:t>
            </a:r>
            <a:endParaRPr kumimoji="0" lang="en-US" altLang="ko-KR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32669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435B3DD-54DB-D0D8-71AC-D14C4975D81C}"/>
              </a:ext>
            </a:extLst>
          </p:cNvPr>
          <p:cNvGrpSpPr/>
          <p:nvPr/>
        </p:nvGrpSpPr>
        <p:grpSpPr>
          <a:xfrm>
            <a:off x="233262" y="57481"/>
            <a:ext cx="10788700" cy="6696375"/>
            <a:chOff x="233262" y="57481"/>
            <a:chExt cx="10788700" cy="66963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640615-1E0C-CE96-603C-B227609B5C36}"/>
                </a:ext>
              </a:extLst>
            </p:cNvPr>
            <p:cNvSpPr txBox="1"/>
            <p:nvPr/>
          </p:nvSpPr>
          <p:spPr>
            <a:xfrm>
              <a:off x="233262" y="2703377"/>
              <a:ext cx="4095727" cy="30315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1600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defRPr>
              </a:lvl1pPr>
            </a:lstStyle>
            <a:p>
              <a:pPr marR="0" lvl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b="1" dirty="0">
                  <a:ln>
                    <a:solidFill>
                      <a:srgbClr val="EBECF0">
                        <a:alpha val="0"/>
                      </a:srgbClr>
                    </a:solidFill>
                  </a:ln>
                  <a:solidFill>
                    <a:srgbClr val="FF0000"/>
                  </a:solidFill>
                </a:rPr>
                <a:t>한국 소비자심리지수</a:t>
              </a:r>
              <a:r>
                <a:rPr lang="en-US" altLang="ko-KR" sz="1400" b="1" dirty="0">
                  <a:ln>
                    <a:solidFill>
                      <a:srgbClr val="EBECF0">
                        <a:alpha val="0"/>
                      </a:srgbClr>
                    </a:solidFill>
                  </a:ln>
                  <a:solidFill>
                    <a:srgbClr val="FF0000"/>
                  </a:solidFill>
                </a:rPr>
                <a:t>(CCSI)</a:t>
              </a:r>
              <a:r>
                <a:rPr lang="ko-KR" altLang="en-US" sz="1400" b="1" dirty="0">
                  <a:ln>
                    <a:solidFill>
                      <a:srgbClr val="EBECF0">
                        <a:alpha val="0"/>
                      </a:srgbClr>
                    </a:solidFill>
                  </a:ln>
                  <a:solidFill>
                    <a:srgbClr val="FF0000"/>
                  </a:solidFill>
                </a:rPr>
                <a:t> </a:t>
              </a:r>
              <a:r>
                <a:rPr lang="ko-KR" altLang="en-US" sz="1800" b="1" dirty="0">
                  <a:ln>
                    <a:solidFill>
                      <a:srgbClr val="EBECF0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와 </a:t>
              </a:r>
              <a:endParaRPr lang="en-US" altLang="ko-KR" sz="1800" b="1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R="0" lvl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800" b="1" dirty="0" err="1">
                  <a:ln>
                    <a:solidFill>
                      <a:srgbClr val="EBECF0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업황실적은</a:t>
              </a:r>
              <a:endParaRPr lang="en-US" altLang="ko-KR" sz="1800" b="1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R="0" lvl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2400" b="1" dirty="0">
                  <a:ln>
                    <a:solidFill>
                      <a:srgbClr val="EBECF0">
                        <a:alpha val="0"/>
                      </a:srgbClr>
                    </a:solidFill>
                  </a:ln>
                  <a:solidFill>
                    <a:srgbClr val="FF0000"/>
                  </a:solidFill>
                </a:rPr>
                <a:t>양의 상관관계</a:t>
              </a:r>
              <a:endParaRPr lang="en-US" altLang="ko-KR" sz="2400" b="1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FF0000"/>
                </a:solidFill>
              </a:endParaRPr>
            </a:p>
            <a:p>
              <a:pPr marR="0" lvl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lang="en-US" altLang="ko-KR" sz="2400" b="1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FF0000"/>
                </a:solidFill>
              </a:endParaRPr>
            </a:p>
            <a:p>
              <a:pPr latinLnBrk="1">
                <a:defRPr/>
              </a:pPr>
              <a:r>
                <a:rPr lang="ko-KR" altLang="en-US" b="1" dirty="0">
                  <a:ln>
                    <a:solidFill>
                      <a:srgbClr val="EBECF0">
                        <a:alpha val="0"/>
                      </a:srgbClr>
                    </a:solidFill>
                  </a:ln>
                </a:rPr>
                <a:t>한국 부패인식지수</a:t>
              </a:r>
              <a:r>
                <a:rPr lang="en-US" altLang="ko-KR" sz="1400" b="1" dirty="0">
                  <a:ln>
                    <a:solidFill>
                      <a:srgbClr val="EBECF0">
                        <a:alpha val="0"/>
                      </a:srgbClr>
                    </a:solidFill>
                  </a:ln>
                </a:rPr>
                <a:t>(corruption perception)</a:t>
              </a:r>
              <a:r>
                <a:rPr lang="ko-KR" altLang="en-US" sz="1800" b="1" dirty="0">
                  <a:ln>
                    <a:solidFill>
                      <a:srgbClr val="EBECF0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와 </a:t>
              </a:r>
              <a:endParaRPr lang="en-US" altLang="ko-KR" sz="1800" b="1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latinLnBrk="1">
                <a:defRPr/>
              </a:pPr>
              <a:r>
                <a:rPr lang="ko-KR" altLang="en-US" sz="1800" b="1" dirty="0" err="1">
                  <a:ln>
                    <a:solidFill>
                      <a:srgbClr val="EBECF0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업황실적은</a:t>
              </a:r>
              <a:endParaRPr lang="en-US" altLang="ko-KR" sz="1800" b="1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latinLnBrk="1">
                <a:defRPr/>
              </a:pPr>
              <a:r>
                <a:rPr lang="ko-KR" altLang="en-US" sz="2400" b="1" dirty="0">
                  <a:ln>
                    <a:solidFill>
                      <a:srgbClr val="EBECF0">
                        <a:alpha val="0"/>
                      </a:srgbClr>
                    </a:solidFill>
                  </a:ln>
                </a:rPr>
                <a:t>음의 상관관계</a:t>
              </a:r>
              <a:endParaRPr lang="en-US" altLang="ko-KR" sz="2400" b="1" dirty="0">
                <a:ln>
                  <a:solidFill>
                    <a:srgbClr val="EBECF0">
                      <a:alpha val="0"/>
                    </a:srgbClr>
                  </a:solidFill>
                </a:ln>
              </a:endParaRPr>
            </a:p>
            <a:p>
              <a:pPr marR="0" lvl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lang="en-US" altLang="ko-KR" sz="2400" b="1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FF0000"/>
                </a:solidFill>
              </a:endParaRPr>
            </a:p>
            <a:p>
              <a:pPr marR="0" lvl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lang="en-US" altLang="ko-KR" sz="1800" b="1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R="0" lvl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lang="en-US" altLang="ko-KR" sz="1100" b="1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2C1F228-CD5C-543D-9E85-AEF6656C9076}"/>
                </a:ext>
              </a:extLst>
            </p:cNvPr>
            <p:cNvGrpSpPr/>
            <p:nvPr/>
          </p:nvGrpSpPr>
          <p:grpSpPr>
            <a:xfrm>
              <a:off x="5292045" y="57481"/>
              <a:ext cx="5729917" cy="6696375"/>
              <a:chOff x="5292045" y="57481"/>
              <a:chExt cx="5729917" cy="6696375"/>
            </a:xfrm>
          </p:grpSpPr>
          <p:sp>
            <p:nvSpPr>
              <p:cNvPr id="18" name="화살표: 오른쪽 17">
                <a:extLst>
                  <a:ext uri="{FF2B5EF4-FFF2-40B4-BE49-F238E27FC236}">
                    <a16:creationId xmlns:a16="http://schemas.microsoft.com/office/drawing/2014/main" id="{FB8E8ABA-AE6B-0367-6CEB-0B8B255929EC}"/>
                  </a:ext>
                </a:extLst>
              </p:cNvPr>
              <p:cNvSpPr/>
              <p:nvPr/>
            </p:nvSpPr>
            <p:spPr>
              <a:xfrm rot="16200000">
                <a:off x="7048045" y="6446018"/>
                <a:ext cx="334323" cy="281353"/>
              </a:xfrm>
              <a:prstGeom prst="rightArrow">
                <a:avLst/>
              </a:prstGeom>
              <a:solidFill>
                <a:srgbClr val="0283F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141D86AF-5086-E2B5-23BE-57F45E57A2C7}"/>
                  </a:ext>
                </a:extLst>
              </p:cNvPr>
              <p:cNvSpPr/>
              <p:nvPr/>
            </p:nvSpPr>
            <p:spPr>
              <a:xfrm rot="18824590">
                <a:off x="7057172" y="568544"/>
                <a:ext cx="1187126" cy="165000"/>
              </a:xfrm>
              <a:prstGeom prst="roundRect">
                <a:avLst/>
              </a:prstGeom>
              <a:solidFill>
                <a:srgbClr val="0283F2">
                  <a:alpha val="21000"/>
                </a:srgbClr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화살표: 오른쪽 19">
                <a:extLst>
                  <a:ext uri="{FF2B5EF4-FFF2-40B4-BE49-F238E27FC236}">
                    <a16:creationId xmlns:a16="http://schemas.microsoft.com/office/drawing/2014/main" id="{D68D333A-38FE-205D-32C2-EFC4262D1EBB}"/>
                  </a:ext>
                </a:extLst>
              </p:cNvPr>
              <p:cNvSpPr/>
              <p:nvPr/>
            </p:nvSpPr>
            <p:spPr>
              <a:xfrm rot="16200000">
                <a:off x="5265560" y="6446018"/>
                <a:ext cx="334323" cy="281353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2C14BC7C-0FAE-DB48-99E7-7F3D37C77F1C}"/>
                  </a:ext>
                </a:extLst>
              </p:cNvPr>
              <p:cNvSpPr/>
              <p:nvPr/>
            </p:nvSpPr>
            <p:spPr>
              <a:xfrm rot="18824590">
                <a:off x="5341908" y="808638"/>
                <a:ext cx="500815" cy="151088"/>
              </a:xfrm>
              <a:prstGeom prst="roundRect">
                <a:avLst/>
              </a:prstGeom>
              <a:solidFill>
                <a:srgbClr val="FF0000">
                  <a:alpha val="21000"/>
                </a:srgbClr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액자 21">
                <a:extLst>
                  <a:ext uri="{FF2B5EF4-FFF2-40B4-BE49-F238E27FC236}">
                    <a16:creationId xmlns:a16="http://schemas.microsoft.com/office/drawing/2014/main" id="{D416F5F5-5237-0BE1-D1FC-4E1929328B57}"/>
                  </a:ext>
                </a:extLst>
              </p:cNvPr>
              <p:cNvSpPr/>
              <p:nvPr/>
            </p:nvSpPr>
            <p:spPr>
              <a:xfrm>
                <a:off x="7131111" y="1105211"/>
                <a:ext cx="168192" cy="5295590"/>
              </a:xfrm>
              <a:prstGeom prst="frame">
                <a:avLst>
                  <a:gd name="adj1" fmla="val 11413"/>
                </a:avLst>
              </a:prstGeom>
              <a:solidFill>
                <a:srgbClr val="0283F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액자 22">
                <a:extLst>
                  <a:ext uri="{FF2B5EF4-FFF2-40B4-BE49-F238E27FC236}">
                    <a16:creationId xmlns:a16="http://schemas.microsoft.com/office/drawing/2014/main" id="{24AE7755-2FEB-47BF-95AE-94F61F474D75}"/>
                  </a:ext>
                </a:extLst>
              </p:cNvPr>
              <p:cNvSpPr/>
              <p:nvPr/>
            </p:nvSpPr>
            <p:spPr>
              <a:xfrm>
                <a:off x="5348626" y="1106416"/>
                <a:ext cx="168192" cy="5295590"/>
              </a:xfrm>
              <a:prstGeom prst="frame">
                <a:avLst>
                  <a:gd name="adj1" fmla="val 1141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3D482644-4447-D575-45A2-6A8837A4613B}"/>
                  </a:ext>
                </a:extLst>
              </p:cNvPr>
              <p:cNvSpPr/>
              <p:nvPr/>
            </p:nvSpPr>
            <p:spPr>
              <a:xfrm>
                <a:off x="5516818" y="1106812"/>
                <a:ext cx="1614293" cy="5293137"/>
              </a:xfrm>
              <a:prstGeom prst="rect">
                <a:avLst/>
              </a:prstGeom>
              <a:solidFill>
                <a:schemeClr val="tx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D9499028-D68A-6D57-C64F-609769F63132}"/>
                  </a:ext>
                </a:extLst>
              </p:cNvPr>
              <p:cNvSpPr/>
              <p:nvPr/>
            </p:nvSpPr>
            <p:spPr>
              <a:xfrm>
                <a:off x="7299304" y="1105211"/>
                <a:ext cx="3722658" cy="5293137"/>
              </a:xfrm>
              <a:prstGeom prst="rect">
                <a:avLst/>
              </a:prstGeom>
              <a:solidFill>
                <a:schemeClr val="tx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395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49527" y="736599"/>
            <a:ext cx="106920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분석 </a:t>
            </a:r>
            <a:r>
              <a:rPr kumimoji="0" lang="en-US" altLang="ko-KR" sz="18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3</a:t>
            </a:r>
            <a:r>
              <a:rPr kumimoji="0" lang="ko-KR" altLang="en-US" sz="18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단계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40002" y="1007109"/>
            <a:ext cx="300723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예측모델 구축</a:t>
            </a:r>
            <a:r>
              <a:rPr kumimoji="0" lang="en-US" altLang="ko-KR" sz="28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(1/3)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32A26FC-A883-4BDA-A4CD-E9ED5FFB7A27}"/>
              </a:ext>
            </a:extLst>
          </p:cNvPr>
          <p:cNvSpPr txBox="1"/>
          <p:nvPr/>
        </p:nvSpPr>
        <p:spPr>
          <a:xfrm>
            <a:off x="1654778" y="1832823"/>
            <a:ext cx="50475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Gmarket Sans TTF Bold" panose="02000000000000000000" pitchFamily="2" charset="-128"/>
                <a:ea typeface="Gmarket Sans TTF Bold" panose="02000000000000000000" pitchFamily="2" charset="-128"/>
                <a:cs typeface="+mn-cs"/>
              </a:rPr>
              <a:t>(5</a:t>
            </a:r>
            <a:r>
              <a:rPr kumimoji="0" lang="ko-KR" altLang="en-US" sz="20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Gmarket Sans TTF Bold" panose="02000000000000000000" pitchFamily="2" charset="-128"/>
                <a:ea typeface="Gmarket Sans TTF Bold" panose="02000000000000000000" pitchFamily="2" charset="-128"/>
                <a:cs typeface="+mn-cs"/>
              </a:rPr>
              <a:t>가지</a:t>
            </a:r>
            <a:r>
              <a:rPr kumimoji="0" lang="en-US" altLang="ko-KR" sz="20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Gmarket Sans TTF Bold" panose="02000000000000000000" pitchFamily="2" charset="-128"/>
                <a:ea typeface="Gmarket Sans TTF Bold" panose="02000000000000000000" pitchFamily="2" charset="-128"/>
                <a:cs typeface="+mn-cs"/>
              </a:rPr>
              <a:t>) </a:t>
            </a:r>
            <a:r>
              <a:rPr kumimoji="0" lang="ko-KR" altLang="en-US" sz="20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Gmarket Sans TTF Bold" panose="02000000000000000000" pitchFamily="2" charset="-128"/>
                <a:ea typeface="Gmarket Sans TTF Bold" panose="02000000000000000000" pitchFamily="2" charset="-128"/>
                <a:cs typeface="+mn-cs"/>
              </a:rPr>
              <a:t>기계학습 알고리즘 모델 구축 및 학습 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AB71623-FEF0-7FBF-13D7-0852447BF1C2}"/>
              </a:ext>
            </a:extLst>
          </p:cNvPr>
          <p:cNvGrpSpPr/>
          <p:nvPr/>
        </p:nvGrpSpPr>
        <p:grpSpPr>
          <a:xfrm>
            <a:off x="1153833" y="1818938"/>
            <a:ext cx="281179" cy="281179"/>
            <a:chOff x="4723505" y="2692028"/>
            <a:chExt cx="2744989" cy="2744989"/>
          </a:xfrm>
          <a:solidFill>
            <a:schemeClr val="accent1"/>
          </a:solidFill>
        </p:grpSpPr>
        <p:sp>
          <p:nvSpPr>
            <p:cNvPr id="51" name="Oval 39">
              <a:extLst>
                <a:ext uri="{FF2B5EF4-FFF2-40B4-BE49-F238E27FC236}">
                  <a16:creationId xmlns:a16="http://schemas.microsoft.com/office/drawing/2014/main" id="{BC309627-129C-BFF7-F63E-3BC0EEE854DD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52" name="Oval 38">
              <a:extLst>
                <a:ext uri="{FF2B5EF4-FFF2-40B4-BE49-F238E27FC236}">
                  <a16:creationId xmlns:a16="http://schemas.microsoft.com/office/drawing/2014/main" id="{CC1D7F26-C117-84AE-8772-A26CEBF0FC42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</p:grpSp>
      <p:pic>
        <p:nvPicPr>
          <p:cNvPr id="53" name="그래픽 52" descr="배지 체크 표시1 단색으로 채워진">
            <a:extLst>
              <a:ext uri="{FF2B5EF4-FFF2-40B4-BE49-F238E27FC236}">
                <a16:creationId xmlns:a16="http://schemas.microsoft.com/office/drawing/2014/main" id="{B778A5CE-D030-E28B-27FD-E406FBE75E4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9558" y="1844661"/>
            <a:ext cx="211260" cy="211260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9AFA1C44-4736-9377-230E-1B88CF8DD72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" r="3754" b="1385"/>
          <a:stretch/>
        </p:blipFill>
        <p:spPr>
          <a:xfrm>
            <a:off x="1398487" y="2282639"/>
            <a:ext cx="5939900" cy="4101577"/>
          </a:xfrm>
          <a:prstGeom prst="roundRect">
            <a:avLst>
              <a:gd name="adj" fmla="val 3936"/>
            </a:avLst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04854377-C1A2-9753-4DA5-3CB75B922587}"/>
              </a:ext>
            </a:extLst>
          </p:cNvPr>
          <p:cNvGrpSpPr/>
          <p:nvPr/>
        </p:nvGrpSpPr>
        <p:grpSpPr>
          <a:xfrm>
            <a:off x="6096000" y="4214468"/>
            <a:ext cx="5517234" cy="2267724"/>
            <a:chOff x="2952750" y="1925768"/>
            <a:chExt cx="6286500" cy="2144582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50134096-28C0-6BD4-3234-14869B198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>
                <a:solidFill>
                  <a:prstClr val="white"/>
                </a:solidFill>
                <a:latin typeface="Pretendard Medium" panose="02000603000000020004" pitchFamily="50" charset="-127"/>
              </a:endParaRPr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7220ACDB-DC0F-7B19-3A5F-568C3F1B55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>
                <a:solidFill>
                  <a:prstClr val="white"/>
                </a:solidFill>
                <a:latin typeface="Pretendard Medium" panose="02000603000000020004" pitchFamily="50" charset="-127"/>
              </a:endParaRPr>
            </a:p>
          </p:txBody>
        </p:sp>
      </p:grpSp>
      <p:pic>
        <p:nvPicPr>
          <p:cNvPr id="29" name="그림 28" descr="텍스트, 폰트, 스크린샷, 영수증이(가) 표시된 사진&#10;&#10;자동 생성된 설명">
            <a:extLst>
              <a:ext uri="{FF2B5EF4-FFF2-40B4-BE49-F238E27FC236}">
                <a16:creationId xmlns:a16="http://schemas.microsoft.com/office/drawing/2014/main" id="{20A044EC-6282-9487-B8AC-9B60C9C4C9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369"/>
          <a:stretch/>
        </p:blipFill>
        <p:spPr>
          <a:xfrm>
            <a:off x="6190221" y="4351239"/>
            <a:ext cx="5332860" cy="1962037"/>
          </a:xfrm>
          <a:prstGeom prst="roundRect">
            <a:avLst>
              <a:gd name="adj" fmla="val 7699"/>
            </a:avLst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2748EFF1-DA05-7759-6549-3F9712DF4CAE}"/>
              </a:ext>
            </a:extLst>
          </p:cNvPr>
          <p:cNvGrpSpPr/>
          <p:nvPr/>
        </p:nvGrpSpPr>
        <p:grpSpPr>
          <a:xfrm>
            <a:off x="7783841" y="2252146"/>
            <a:ext cx="1549475" cy="1562377"/>
            <a:chOff x="8319885" y="2692028"/>
            <a:chExt cx="2744989" cy="2767849"/>
          </a:xfrm>
          <a:solidFill>
            <a:schemeClr val="accent3"/>
          </a:solidFill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4747F46-898B-A71C-BAC1-49C929DD59B7}"/>
                </a:ext>
              </a:extLst>
            </p:cNvPr>
            <p:cNvSpPr/>
            <p:nvPr/>
          </p:nvSpPr>
          <p:spPr>
            <a:xfrm>
              <a:off x="8319885" y="2692028"/>
              <a:ext cx="2744989" cy="2744989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42" name="Oval 38">
              <a:extLst>
                <a:ext uri="{FF2B5EF4-FFF2-40B4-BE49-F238E27FC236}">
                  <a16:creationId xmlns:a16="http://schemas.microsoft.com/office/drawing/2014/main" id="{18265912-2A25-FD57-5200-68A84F52204C}"/>
                </a:ext>
              </a:extLst>
            </p:cNvPr>
            <p:cNvSpPr/>
            <p:nvPr/>
          </p:nvSpPr>
          <p:spPr>
            <a:xfrm>
              <a:off x="8319885" y="2714888"/>
              <a:ext cx="2744989" cy="2744989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</p:grpSp>
      <p:sp>
        <p:nvSpPr>
          <p:cNvPr id="44" name="원호 63">
            <a:extLst>
              <a:ext uri="{FF2B5EF4-FFF2-40B4-BE49-F238E27FC236}">
                <a16:creationId xmlns:a16="http://schemas.microsoft.com/office/drawing/2014/main" id="{54D545AE-B0FA-AF25-BC36-7E3A1BF0FF00}"/>
              </a:ext>
            </a:extLst>
          </p:cNvPr>
          <p:cNvSpPr/>
          <p:nvPr/>
        </p:nvSpPr>
        <p:spPr>
          <a:xfrm>
            <a:off x="7899701" y="2363026"/>
            <a:ext cx="1317757" cy="1317757"/>
          </a:xfrm>
          <a:prstGeom prst="arc">
            <a:avLst>
              <a:gd name="adj1" fmla="val 16200000"/>
              <a:gd name="adj2" fmla="val 13840690"/>
            </a:avLst>
          </a:prstGeom>
          <a:ln w="104775" cap="rnd">
            <a:gradFill>
              <a:gsLst>
                <a:gs pos="0">
                  <a:schemeClr val="accent3"/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3254434-44E0-E290-AA31-B6D4C62B6221}"/>
              </a:ext>
            </a:extLst>
          </p:cNvPr>
          <p:cNvSpPr txBox="1"/>
          <p:nvPr/>
        </p:nvSpPr>
        <p:spPr>
          <a:xfrm>
            <a:off x="8121933" y="2840561"/>
            <a:ext cx="944580" cy="3561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spc="-70" dirty="0">
                <a:ln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0">
                      <a:srgbClr val="0583F2"/>
                    </a:gs>
                    <a:gs pos="100000">
                      <a:srgbClr val="0583F2">
                        <a:lumMod val="60000"/>
                        <a:lumOff val="40000"/>
                      </a:srgbClr>
                    </a:gs>
                  </a:gsLst>
                  <a:lin ang="2700000" scaled="1"/>
                </a:gra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90.3</a:t>
            </a:r>
            <a:r>
              <a:rPr kumimoji="0" lang="en-US" altLang="ko-KR" sz="2800" b="0" i="0" u="none" strike="noStrike" kern="1200" cap="none" spc="-7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0">
                      <a:srgbClr val="0583F2"/>
                    </a:gs>
                    <a:gs pos="100000">
                      <a:srgbClr val="0583F2">
                        <a:lumMod val="60000"/>
                        <a:lumOff val="40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%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B70DE45-7A28-B717-6501-2A23D76308DF}"/>
              </a:ext>
            </a:extLst>
          </p:cNvPr>
          <p:cNvSpPr txBox="1"/>
          <p:nvPr/>
        </p:nvSpPr>
        <p:spPr>
          <a:xfrm>
            <a:off x="8889831" y="1671501"/>
            <a:ext cx="12375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Gradient</a:t>
            </a:r>
            <a:endParaRPr lang="en-US" altLang="ko-KR" sz="16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00206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Boosting</a:t>
            </a:r>
            <a:endParaRPr kumimoji="0" lang="ko-KR" altLang="en-US" sz="20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002060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A485ECC-B5EB-8767-AC8E-D6FB088728C9}"/>
              </a:ext>
            </a:extLst>
          </p:cNvPr>
          <p:cNvSpPr txBox="1"/>
          <p:nvPr/>
        </p:nvSpPr>
        <p:spPr>
          <a:xfrm>
            <a:off x="8448131" y="2544262"/>
            <a:ext cx="168674" cy="1780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R</a:t>
            </a:r>
            <a:r>
              <a:rPr kumimoji="0" lang="en-US" altLang="ko-KR" sz="1400" b="0" i="0" u="none" strike="noStrike" kern="1200" cap="none" spc="-50" normalizeH="0" baseline="3000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2</a:t>
            </a:r>
            <a:endParaRPr kumimoji="0" lang="ko-KR" altLang="en-US" sz="1400" b="0" i="0" u="none" strike="noStrike" kern="1200" cap="none" spc="-50" normalizeH="0" baseline="3000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0583F2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A5465C9-831C-C48F-1817-B30B76D8DBF1}"/>
              </a:ext>
            </a:extLst>
          </p:cNvPr>
          <p:cNvGrpSpPr/>
          <p:nvPr/>
        </p:nvGrpSpPr>
        <p:grpSpPr>
          <a:xfrm>
            <a:off x="9744290" y="2207495"/>
            <a:ext cx="1549475" cy="1562377"/>
            <a:chOff x="8319885" y="2692028"/>
            <a:chExt cx="2744989" cy="2767849"/>
          </a:xfrm>
          <a:solidFill>
            <a:schemeClr val="accent3"/>
          </a:solidFill>
        </p:grpSpPr>
        <p:sp>
          <p:nvSpPr>
            <p:cNvPr id="56" name="Oval 39">
              <a:extLst>
                <a:ext uri="{FF2B5EF4-FFF2-40B4-BE49-F238E27FC236}">
                  <a16:creationId xmlns:a16="http://schemas.microsoft.com/office/drawing/2014/main" id="{F25444B8-63BD-5A05-101A-67B9FDDB16D8}"/>
                </a:ext>
              </a:extLst>
            </p:cNvPr>
            <p:cNvSpPr/>
            <p:nvPr/>
          </p:nvSpPr>
          <p:spPr>
            <a:xfrm>
              <a:off x="8319885" y="2692028"/>
              <a:ext cx="2744989" cy="2744989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57" name="Oval 38">
              <a:extLst>
                <a:ext uri="{FF2B5EF4-FFF2-40B4-BE49-F238E27FC236}">
                  <a16:creationId xmlns:a16="http://schemas.microsoft.com/office/drawing/2014/main" id="{5FBEE258-E2B5-70B8-329F-10F1F1E860E7}"/>
                </a:ext>
              </a:extLst>
            </p:cNvPr>
            <p:cNvSpPr/>
            <p:nvPr/>
          </p:nvSpPr>
          <p:spPr>
            <a:xfrm>
              <a:off x="8319885" y="2714888"/>
              <a:ext cx="2744989" cy="2744989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</p:grpSp>
      <p:sp>
        <p:nvSpPr>
          <p:cNvPr id="58" name="원호 63">
            <a:extLst>
              <a:ext uri="{FF2B5EF4-FFF2-40B4-BE49-F238E27FC236}">
                <a16:creationId xmlns:a16="http://schemas.microsoft.com/office/drawing/2014/main" id="{92035E21-664B-048F-AC6A-195040B292F5}"/>
              </a:ext>
            </a:extLst>
          </p:cNvPr>
          <p:cNvSpPr/>
          <p:nvPr/>
        </p:nvSpPr>
        <p:spPr>
          <a:xfrm>
            <a:off x="9860150" y="2318375"/>
            <a:ext cx="1317757" cy="1317757"/>
          </a:xfrm>
          <a:prstGeom prst="arc">
            <a:avLst>
              <a:gd name="adj1" fmla="val 16200000"/>
              <a:gd name="adj2" fmla="val 18703213"/>
            </a:avLst>
          </a:prstGeom>
          <a:ln w="104775" cap="rnd">
            <a:gradFill>
              <a:gsLst>
                <a:gs pos="0">
                  <a:schemeClr val="accent3"/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10FBA30-806C-95E0-6C78-94541601E121}"/>
              </a:ext>
            </a:extLst>
          </p:cNvPr>
          <p:cNvSpPr txBox="1"/>
          <p:nvPr/>
        </p:nvSpPr>
        <p:spPr>
          <a:xfrm>
            <a:off x="10223762" y="2840649"/>
            <a:ext cx="751955" cy="3561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7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0">
                      <a:srgbClr val="0583F2"/>
                    </a:gs>
                    <a:gs pos="100000">
                      <a:srgbClr val="0583F2">
                        <a:lumMod val="60000"/>
                        <a:lumOff val="40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4.4%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6C0154F-383A-ECDB-7B7B-D13119B93E77}"/>
              </a:ext>
            </a:extLst>
          </p:cNvPr>
          <p:cNvSpPr txBox="1"/>
          <p:nvPr/>
        </p:nvSpPr>
        <p:spPr>
          <a:xfrm>
            <a:off x="10327903" y="2524325"/>
            <a:ext cx="42960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50" normalizeH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MAE</a:t>
            </a:r>
            <a:endParaRPr kumimoji="0" lang="ko-KR" altLang="en-US" sz="1400" b="0" i="0" u="none" strike="noStrike" kern="1200" cap="none" spc="-50" normalizeH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0583F2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3DA85A-D3C1-CBB2-63BA-A7D6322396FA}"/>
              </a:ext>
            </a:extLst>
          </p:cNvPr>
          <p:cNvSpPr txBox="1"/>
          <p:nvPr/>
        </p:nvSpPr>
        <p:spPr>
          <a:xfrm>
            <a:off x="100330" y="76199"/>
            <a:ext cx="78226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</a:rPr>
              <a:t>PART</a:t>
            </a: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4</a:t>
            </a:r>
            <a:endParaRPr kumimoji="0" lang="ko-KR" altLang="en-US" sz="1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002060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9C9FFF-FF07-2139-8C29-5A4CDBC28F5E}"/>
              </a:ext>
            </a:extLst>
          </p:cNvPr>
          <p:cNvSpPr txBox="1"/>
          <p:nvPr/>
        </p:nvSpPr>
        <p:spPr>
          <a:xfrm>
            <a:off x="8221758" y="3913586"/>
            <a:ext cx="275395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설명력은 가장 높고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오차는 가장 낮음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273F5A9-2960-1EBB-1C88-F6ADEE4EB23F}"/>
              </a:ext>
            </a:extLst>
          </p:cNvPr>
          <p:cNvSpPr/>
          <p:nvPr/>
        </p:nvSpPr>
        <p:spPr>
          <a:xfrm>
            <a:off x="6190221" y="5428034"/>
            <a:ext cx="5332860" cy="301314"/>
          </a:xfrm>
          <a:prstGeom prst="rect">
            <a:avLst/>
          </a:prstGeom>
          <a:solidFill>
            <a:srgbClr val="4BA8F9">
              <a:alpha val="35000"/>
            </a:srgb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8459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/>
      <p:bldP spid="46" grpId="0"/>
      <p:bldP spid="54" grpId="0"/>
      <p:bldP spid="58" grpId="0" animBg="1"/>
      <p:bldP spid="59" grpId="0"/>
      <p:bldP spid="67" grpId="0"/>
      <p:bldP spid="3" grpId="0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6DD313E-4A7F-E0DC-3742-D820287E0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819" y="2273229"/>
            <a:ext cx="5599772" cy="4208978"/>
          </a:xfrm>
          <a:prstGeom prst="roundRect">
            <a:avLst>
              <a:gd name="adj" fmla="val 4322"/>
            </a:avLst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49527" y="736599"/>
            <a:ext cx="106920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분석 </a:t>
            </a:r>
            <a:r>
              <a:rPr kumimoji="0" lang="en-US" altLang="ko-KR" sz="18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3</a:t>
            </a:r>
            <a:r>
              <a:rPr kumimoji="0" lang="ko-KR" altLang="en-US" sz="18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단계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40002" y="1007109"/>
            <a:ext cx="3077766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예측모델 구축</a:t>
            </a:r>
            <a:r>
              <a:rPr kumimoji="0" lang="en-US" altLang="ko-KR" sz="28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(2/3)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32A26FC-A883-4BDA-A4CD-E9ED5FFB7A27}"/>
              </a:ext>
            </a:extLst>
          </p:cNvPr>
          <p:cNvSpPr txBox="1"/>
          <p:nvPr/>
        </p:nvSpPr>
        <p:spPr>
          <a:xfrm>
            <a:off x="1654778" y="1832823"/>
            <a:ext cx="457859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Gmarket Sans TTF Bold" panose="02000000000000000000" pitchFamily="2" charset="-128"/>
                <a:ea typeface="Gmarket Sans TTF Bold" panose="02000000000000000000" pitchFamily="2" charset="-128"/>
                <a:cs typeface="+mn-cs"/>
              </a:rPr>
              <a:t>인공신경망 모델</a:t>
            </a:r>
            <a:r>
              <a:rPr kumimoji="0" lang="en-US" altLang="ko-KR" sz="20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Gmarket Sans TTF Bold" panose="02000000000000000000" pitchFamily="2" charset="-128"/>
                <a:ea typeface="Gmarket Sans TTF Bold" panose="02000000000000000000" pitchFamily="2" charset="-128"/>
                <a:cs typeface="+mn-cs"/>
              </a:rPr>
              <a:t>(LSTM)</a:t>
            </a:r>
            <a:r>
              <a:rPr kumimoji="0" lang="ko-KR" altLang="en-US" sz="20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Gmarket Sans TTF Bold" panose="02000000000000000000" pitchFamily="2" charset="-128"/>
                <a:ea typeface="Gmarket Sans TTF Bold" panose="02000000000000000000" pitchFamily="2" charset="-128"/>
                <a:cs typeface="+mn-cs"/>
              </a:rPr>
              <a:t> 구축 및 학습 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AB71623-FEF0-7FBF-13D7-0852447BF1C2}"/>
              </a:ext>
            </a:extLst>
          </p:cNvPr>
          <p:cNvGrpSpPr/>
          <p:nvPr/>
        </p:nvGrpSpPr>
        <p:grpSpPr>
          <a:xfrm>
            <a:off x="1153833" y="1818938"/>
            <a:ext cx="281179" cy="281179"/>
            <a:chOff x="4723505" y="2692028"/>
            <a:chExt cx="2744989" cy="2744989"/>
          </a:xfrm>
          <a:solidFill>
            <a:schemeClr val="accent1"/>
          </a:solidFill>
        </p:grpSpPr>
        <p:sp>
          <p:nvSpPr>
            <p:cNvPr id="51" name="Oval 39">
              <a:extLst>
                <a:ext uri="{FF2B5EF4-FFF2-40B4-BE49-F238E27FC236}">
                  <a16:creationId xmlns:a16="http://schemas.microsoft.com/office/drawing/2014/main" id="{BC309627-129C-BFF7-F63E-3BC0EEE854DD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52" name="Oval 38">
              <a:extLst>
                <a:ext uri="{FF2B5EF4-FFF2-40B4-BE49-F238E27FC236}">
                  <a16:creationId xmlns:a16="http://schemas.microsoft.com/office/drawing/2014/main" id="{CC1D7F26-C117-84AE-8772-A26CEBF0FC42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</p:grpSp>
      <p:pic>
        <p:nvPicPr>
          <p:cNvPr id="53" name="그래픽 52" descr="배지 체크 표시1 단색으로 채워진">
            <a:extLst>
              <a:ext uri="{FF2B5EF4-FFF2-40B4-BE49-F238E27FC236}">
                <a16:creationId xmlns:a16="http://schemas.microsoft.com/office/drawing/2014/main" id="{B778A5CE-D030-E28B-27FD-E406FBE75E4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9558" y="1844661"/>
            <a:ext cx="211260" cy="21126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04854377-C1A2-9753-4DA5-3CB75B922587}"/>
              </a:ext>
            </a:extLst>
          </p:cNvPr>
          <p:cNvGrpSpPr/>
          <p:nvPr/>
        </p:nvGrpSpPr>
        <p:grpSpPr>
          <a:xfrm>
            <a:off x="6597402" y="5108861"/>
            <a:ext cx="3810590" cy="776498"/>
            <a:chOff x="2952750" y="1925768"/>
            <a:chExt cx="6286500" cy="2144582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50134096-28C0-6BD4-3234-14869B198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7220ACDB-DC0F-7B19-3A5F-568C3F1B55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11328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</p:grpSp>
      <p:pic>
        <p:nvPicPr>
          <p:cNvPr id="8" name="그림 7" descr="텍스트, 폰트, 화이트, 타이포그래피이(가) 표시된 사진&#10;&#10;자동 생성된 설명">
            <a:extLst>
              <a:ext uri="{FF2B5EF4-FFF2-40B4-BE49-F238E27FC236}">
                <a16:creationId xmlns:a16="http://schemas.microsoft.com/office/drawing/2014/main" id="{83296954-D826-820F-2E4E-66C6019820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0434" y="5202644"/>
            <a:ext cx="3608722" cy="571944"/>
          </a:xfrm>
          <a:prstGeom prst="roundRect">
            <a:avLst>
              <a:gd name="adj" fmla="val 14362"/>
            </a:avLst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D5A8F3-384E-B294-AD8A-567134DA0046}"/>
              </a:ext>
            </a:extLst>
          </p:cNvPr>
          <p:cNvSpPr txBox="1"/>
          <p:nvPr/>
        </p:nvSpPr>
        <p:spPr>
          <a:xfrm>
            <a:off x="100330" y="76199"/>
            <a:ext cx="78226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</a:rPr>
              <a:t>PART</a:t>
            </a: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4</a:t>
            </a:r>
            <a:endParaRPr kumimoji="0" lang="ko-KR" altLang="en-US" sz="1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002060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1154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334DF93-1182-4233-AC8A-DBAB2C82D50E}"/>
              </a:ext>
            </a:extLst>
          </p:cNvPr>
          <p:cNvSpPr txBox="1"/>
          <p:nvPr/>
        </p:nvSpPr>
        <p:spPr>
          <a:xfrm>
            <a:off x="5236574" y="1040690"/>
            <a:ext cx="1750479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INDEX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0FCF6DC-AB82-F2FB-AC7C-62754CFEC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2925" t="60572" r="1559"/>
          <a:stretch>
            <a:fillRect/>
          </a:stretch>
        </p:blipFill>
        <p:spPr>
          <a:xfrm>
            <a:off x="0" y="5116"/>
            <a:ext cx="5281110" cy="31733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CAF56E-ED83-4942-8850-BCF4F1DCA189}"/>
              </a:ext>
            </a:extLst>
          </p:cNvPr>
          <p:cNvSpPr txBox="1"/>
          <p:nvPr/>
        </p:nvSpPr>
        <p:spPr>
          <a:xfrm>
            <a:off x="1270397" y="2439276"/>
            <a:ext cx="2414122" cy="4062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01. </a:t>
            </a:r>
            <a:r>
              <a:rPr kumimoji="0" lang="ko-KR" altLang="en-US" sz="24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주제 선정 배경</a:t>
            </a:r>
            <a:endParaRPr kumimoji="0" lang="en-US" altLang="ko-KR" sz="24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32669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8590BC-FF27-4A4F-B549-9511B1049987}"/>
              </a:ext>
            </a:extLst>
          </p:cNvPr>
          <p:cNvSpPr txBox="1"/>
          <p:nvPr/>
        </p:nvSpPr>
        <p:spPr>
          <a:xfrm>
            <a:off x="1270397" y="2950021"/>
            <a:ext cx="2683427" cy="4062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02. </a:t>
            </a:r>
            <a:r>
              <a:rPr kumimoji="0" lang="ko-KR" altLang="en-US" sz="24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신한에서의 활용</a:t>
            </a:r>
            <a:endParaRPr kumimoji="0" lang="en-US" altLang="ko-KR" sz="24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32669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3D750C-66CA-4D9C-BE5D-ADA90854D24A}"/>
              </a:ext>
            </a:extLst>
          </p:cNvPr>
          <p:cNvSpPr txBox="1"/>
          <p:nvPr/>
        </p:nvSpPr>
        <p:spPr>
          <a:xfrm>
            <a:off x="1270397" y="3476524"/>
            <a:ext cx="2104743" cy="4062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03. </a:t>
            </a:r>
            <a:r>
              <a:rPr kumimoji="0" lang="ko-KR" altLang="en-US" sz="24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데이터 설명</a:t>
            </a:r>
            <a:endParaRPr kumimoji="0" lang="en-US" altLang="ko-KR" sz="24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32669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DDC1CC-9C7E-4445-91CD-932083BA299F}"/>
              </a:ext>
            </a:extLst>
          </p:cNvPr>
          <p:cNvSpPr txBox="1"/>
          <p:nvPr/>
        </p:nvSpPr>
        <p:spPr>
          <a:xfrm>
            <a:off x="1270397" y="4014468"/>
            <a:ext cx="4010713" cy="4062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04. </a:t>
            </a:r>
            <a:r>
              <a:rPr kumimoji="0" lang="ko-KR" altLang="en-US" sz="24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분석과정 및 예측모델 구축</a:t>
            </a:r>
            <a:endParaRPr kumimoji="0" lang="en-US" altLang="ko-KR" sz="24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32669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3DA7CF-8424-5837-2CEA-D7D6BBF1D700}"/>
              </a:ext>
            </a:extLst>
          </p:cNvPr>
          <p:cNvSpPr txBox="1"/>
          <p:nvPr/>
        </p:nvSpPr>
        <p:spPr>
          <a:xfrm>
            <a:off x="1274513" y="4561244"/>
            <a:ext cx="3714158" cy="4062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05. </a:t>
            </a:r>
            <a:r>
              <a:rPr kumimoji="0" lang="ko-KR" altLang="en-US" sz="24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웹서비스 시연 및 시사점</a:t>
            </a:r>
            <a:endParaRPr kumimoji="0" lang="en-US" altLang="ko-KR" sz="24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32669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7" name="Freeform 4">
            <a:extLst>
              <a:ext uri="{FF2B5EF4-FFF2-40B4-BE49-F238E27FC236}">
                <a16:creationId xmlns:a16="http://schemas.microsoft.com/office/drawing/2014/main" id="{464DC320-BBD4-2B7B-D55F-C3669F7B3C27}"/>
              </a:ext>
            </a:extLst>
          </p:cNvPr>
          <p:cNvSpPr/>
          <p:nvPr/>
        </p:nvSpPr>
        <p:spPr>
          <a:xfrm>
            <a:off x="202562" y="1996976"/>
            <a:ext cx="11765661" cy="3403695"/>
          </a:xfrm>
          <a:custGeom>
            <a:avLst/>
            <a:gdLst/>
            <a:ahLst/>
            <a:cxnLst/>
            <a:rect l="l" t="t" r="r" b="b"/>
            <a:pathLst>
              <a:path w="35908298" h="9057091">
                <a:moveTo>
                  <a:pt x="35045969" y="0"/>
                </a:moveTo>
                <a:lnTo>
                  <a:pt x="862330" y="0"/>
                </a:lnTo>
                <a:cubicBezTo>
                  <a:pt x="389890" y="0"/>
                  <a:pt x="0" y="389890"/>
                  <a:pt x="0" y="862330"/>
                </a:cubicBezTo>
                <a:lnTo>
                  <a:pt x="0" y="8194761"/>
                </a:lnTo>
                <a:cubicBezTo>
                  <a:pt x="0" y="8667201"/>
                  <a:pt x="389890" y="9057091"/>
                  <a:pt x="862330" y="9057091"/>
                </a:cubicBezTo>
                <a:lnTo>
                  <a:pt x="35045969" y="9057091"/>
                </a:lnTo>
                <a:cubicBezTo>
                  <a:pt x="35518409" y="9057091"/>
                  <a:pt x="35908298" y="8667201"/>
                  <a:pt x="35908298" y="8194761"/>
                </a:cubicBezTo>
                <a:lnTo>
                  <a:pt x="35908298" y="862330"/>
                </a:lnTo>
                <a:cubicBezTo>
                  <a:pt x="35908298" y="389890"/>
                  <a:pt x="35518409" y="0"/>
                  <a:pt x="35045969" y="0"/>
                </a:cubicBezTo>
                <a:close/>
                <a:moveTo>
                  <a:pt x="35717798" y="927100"/>
                </a:moveTo>
                <a:lnTo>
                  <a:pt x="35717798" y="8194761"/>
                </a:lnTo>
                <a:cubicBezTo>
                  <a:pt x="35717798" y="8561791"/>
                  <a:pt x="35412998" y="8866591"/>
                  <a:pt x="35045969" y="8866591"/>
                </a:cubicBezTo>
                <a:lnTo>
                  <a:pt x="862330" y="8866591"/>
                </a:lnTo>
                <a:cubicBezTo>
                  <a:pt x="495300" y="8866591"/>
                  <a:pt x="190500" y="8561791"/>
                  <a:pt x="190500" y="8194761"/>
                </a:cubicBezTo>
                <a:lnTo>
                  <a:pt x="190500" y="862330"/>
                </a:lnTo>
                <a:cubicBezTo>
                  <a:pt x="190500" y="495300"/>
                  <a:pt x="495300" y="190500"/>
                  <a:pt x="862330" y="190500"/>
                </a:cubicBezTo>
                <a:lnTo>
                  <a:pt x="35045969" y="190500"/>
                </a:lnTo>
                <a:cubicBezTo>
                  <a:pt x="35412998" y="190500"/>
                  <a:pt x="35717798" y="495300"/>
                  <a:pt x="35717798" y="862330"/>
                </a:cubicBezTo>
                <a:lnTo>
                  <a:pt x="35717798" y="927100"/>
                </a:lnTo>
                <a:close/>
              </a:path>
            </a:pathLst>
          </a:custGeom>
          <a:solidFill>
            <a:srgbClr val="4877CA"/>
          </a:solidFill>
        </p:spPr>
        <p:txBody>
          <a:bodyPr/>
          <a:lstStyle/>
          <a:p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13419D2B-2A5C-45BA-9D2E-5D2BF3232697}"/>
              </a:ext>
            </a:extLst>
          </p:cNvPr>
          <p:cNvGrpSpPr/>
          <p:nvPr/>
        </p:nvGrpSpPr>
        <p:grpSpPr>
          <a:xfrm>
            <a:off x="0" y="6450556"/>
            <a:ext cx="12192000" cy="407444"/>
            <a:chOff x="0" y="0"/>
            <a:chExt cx="6671512" cy="222955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82FAC127-CC0B-D8B2-6B4E-522B48039614}"/>
                </a:ext>
              </a:extLst>
            </p:cNvPr>
            <p:cNvSpPr/>
            <p:nvPr/>
          </p:nvSpPr>
          <p:spPr>
            <a:xfrm>
              <a:off x="0" y="0"/>
              <a:ext cx="6671512" cy="222955"/>
            </a:xfrm>
            <a:custGeom>
              <a:avLst/>
              <a:gdLst/>
              <a:ahLst/>
              <a:cxnLst/>
              <a:rect l="l" t="t" r="r" b="b"/>
              <a:pathLst>
                <a:path w="6671512" h="222955">
                  <a:moveTo>
                    <a:pt x="0" y="0"/>
                  </a:moveTo>
                  <a:lnTo>
                    <a:pt x="6671512" y="0"/>
                  </a:lnTo>
                  <a:lnTo>
                    <a:pt x="6671512" y="222955"/>
                  </a:lnTo>
                  <a:lnTo>
                    <a:pt x="0" y="222955"/>
                  </a:lnTo>
                  <a:close/>
                </a:path>
              </a:pathLst>
            </a:custGeom>
            <a:solidFill>
              <a:srgbClr val="0283F2">
                <a:alpha val="51765"/>
              </a:srgbClr>
            </a:solidFill>
          </p:spPr>
          <p:txBody>
            <a:bodyPr/>
            <a:lstStyle/>
            <a:p>
              <a:endParaRPr lang="ko-KR" altLang="en-US" sz="1200"/>
            </a:p>
          </p:txBody>
        </p:sp>
      </p:grpSp>
      <p:grpSp>
        <p:nvGrpSpPr>
          <p:cNvPr id="20" name="Group 7">
            <a:extLst>
              <a:ext uri="{FF2B5EF4-FFF2-40B4-BE49-F238E27FC236}">
                <a16:creationId xmlns:a16="http://schemas.microsoft.com/office/drawing/2014/main" id="{10EDE485-ED5B-4656-9FB7-C50F3371BCB6}"/>
              </a:ext>
            </a:extLst>
          </p:cNvPr>
          <p:cNvGrpSpPr/>
          <p:nvPr/>
        </p:nvGrpSpPr>
        <p:grpSpPr>
          <a:xfrm>
            <a:off x="0" y="6450556"/>
            <a:ext cx="6095346" cy="407444"/>
            <a:chOff x="0" y="0"/>
            <a:chExt cx="3335398" cy="222955"/>
          </a:xfrm>
        </p:grpSpPr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4D7D4509-CE91-9200-4F32-0FBCA6BEF8A7}"/>
                </a:ext>
              </a:extLst>
            </p:cNvPr>
            <p:cNvSpPr/>
            <p:nvPr/>
          </p:nvSpPr>
          <p:spPr>
            <a:xfrm>
              <a:off x="0" y="0"/>
              <a:ext cx="3335398" cy="222955"/>
            </a:xfrm>
            <a:custGeom>
              <a:avLst/>
              <a:gdLst/>
              <a:ahLst/>
              <a:cxnLst/>
              <a:rect l="l" t="t" r="r" b="b"/>
              <a:pathLst>
                <a:path w="3335398" h="222955">
                  <a:moveTo>
                    <a:pt x="0" y="0"/>
                  </a:moveTo>
                  <a:lnTo>
                    <a:pt x="3335398" y="0"/>
                  </a:lnTo>
                  <a:lnTo>
                    <a:pt x="3335398" y="222955"/>
                  </a:lnTo>
                  <a:lnTo>
                    <a:pt x="0" y="222955"/>
                  </a:lnTo>
                  <a:close/>
                </a:path>
              </a:pathLst>
            </a:custGeom>
            <a:solidFill>
              <a:srgbClr val="0283F2">
                <a:alpha val="51765"/>
              </a:srgbClr>
            </a:solidFill>
          </p:spPr>
          <p:txBody>
            <a:bodyPr/>
            <a:lstStyle/>
            <a:p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25629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7458BB43-7C61-3C17-79E5-C8AA643CCC37}"/>
              </a:ext>
            </a:extLst>
          </p:cNvPr>
          <p:cNvGrpSpPr/>
          <p:nvPr/>
        </p:nvGrpSpPr>
        <p:grpSpPr>
          <a:xfrm>
            <a:off x="7209646" y="5807846"/>
            <a:ext cx="3462486" cy="540838"/>
            <a:chOff x="2952750" y="1936750"/>
            <a:chExt cx="6286500" cy="213360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411457F9-61E5-57F3-8B88-C217D538A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F773F85C-FE1D-1E03-10BD-D8B465282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BB3B03B-CD6D-953A-7A7B-10C8DCC14F9D}"/>
              </a:ext>
            </a:extLst>
          </p:cNvPr>
          <p:cNvGrpSpPr/>
          <p:nvPr/>
        </p:nvGrpSpPr>
        <p:grpSpPr>
          <a:xfrm>
            <a:off x="1399827" y="5807846"/>
            <a:ext cx="4475679" cy="540838"/>
            <a:chOff x="2952750" y="1936750"/>
            <a:chExt cx="6286500" cy="2133600"/>
          </a:xfrm>
          <a:solidFill>
            <a:srgbClr val="0283F2"/>
          </a:solidFill>
        </p:grpSpPr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4E68A34A-E6DF-9BF8-78C7-A1ED21DA4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1EC5765C-BF97-6DB5-A5CE-2CF6E1A0A1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</p:grpSp>
      <p:pic>
        <p:nvPicPr>
          <p:cNvPr id="2" name="그림 1" descr="텍스트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C731A727-79A5-1C7F-7999-313BFC3E2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7" t="4564" r="6380" b="6571"/>
          <a:stretch/>
        </p:blipFill>
        <p:spPr>
          <a:xfrm>
            <a:off x="7217249" y="2937190"/>
            <a:ext cx="3447281" cy="2060530"/>
          </a:xfrm>
          <a:prstGeom prst="rect">
            <a:avLst/>
          </a:prstGeom>
        </p:spPr>
      </p:pic>
      <p:pic>
        <p:nvPicPr>
          <p:cNvPr id="3" name="그림 2" descr="라인, 그래프, 도표, 스크린샷이(가) 표시된 사진&#10;&#10;자동 생성된 설명">
            <a:extLst>
              <a:ext uri="{FF2B5EF4-FFF2-40B4-BE49-F238E27FC236}">
                <a16:creationId xmlns:a16="http://schemas.microsoft.com/office/drawing/2014/main" id="{20D5A789-3D6B-0326-91F1-4B88BFB589C4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4" t="4524" r="7342" b="8367"/>
          <a:stretch/>
        </p:blipFill>
        <p:spPr>
          <a:xfrm>
            <a:off x="2134928" y="2911450"/>
            <a:ext cx="3447281" cy="20862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14A8BA-98B1-4669-3730-61A4466E4DE1}"/>
              </a:ext>
            </a:extLst>
          </p:cNvPr>
          <p:cNvSpPr txBox="1"/>
          <p:nvPr/>
        </p:nvSpPr>
        <p:spPr>
          <a:xfrm>
            <a:off x="1136650" y="736599"/>
            <a:ext cx="106920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분석 </a:t>
            </a:r>
            <a:r>
              <a:rPr lang="en-US" altLang="ko-KR" sz="18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</a:rPr>
              <a:t>3</a:t>
            </a:r>
            <a:r>
              <a:rPr kumimoji="0" lang="ko-KR" altLang="en-US" sz="18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단계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74AD4E-6F6A-9DF2-1A3F-4B967E81B5F2}"/>
              </a:ext>
            </a:extLst>
          </p:cNvPr>
          <p:cNvSpPr txBox="1"/>
          <p:nvPr/>
        </p:nvSpPr>
        <p:spPr>
          <a:xfrm>
            <a:off x="1127125" y="1007109"/>
            <a:ext cx="3079369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예측모델 구축</a:t>
            </a:r>
            <a:r>
              <a:rPr kumimoji="0" lang="en-US" altLang="ko-KR" sz="28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(3/3)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D1C1EF-7EA8-8965-BA78-BDB689C67845}"/>
              </a:ext>
            </a:extLst>
          </p:cNvPr>
          <p:cNvSpPr txBox="1"/>
          <p:nvPr/>
        </p:nvSpPr>
        <p:spPr>
          <a:xfrm>
            <a:off x="1654777" y="1832823"/>
            <a:ext cx="10251877" cy="6309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Gmarket Sans TTF Bold" panose="02000000000000000000" pitchFamily="2" charset="-128"/>
                <a:ea typeface="Gmarket Sans TTF Bold" panose="02000000000000000000" pitchFamily="2" charset="-128"/>
                <a:cs typeface="+mn-cs"/>
              </a:rPr>
              <a:t>최적모델 선택을 위한 시각화 평가</a:t>
            </a:r>
            <a:r>
              <a:rPr lang="en-US" altLang="ko-KR" sz="2000" b="1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두 모델이</a:t>
            </a:r>
            <a:r>
              <a:rPr kumimoji="0" lang="ko-KR" altLang="en-US" sz="160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실제 데이터</a:t>
            </a:r>
            <a:r>
              <a:rPr kumimoji="0" lang="en-US" altLang="ko-KR" sz="160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0" lang="ko-KR" altLang="en-US" sz="1600" u="none" strike="noStrike" kern="1200" cap="none" spc="-50" normalizeH="0" baseline="0" noProof="0" dirty="0" err="1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업황실적</a:t>
            </a:r>
            <a:r>
              <a:rPr kumimoji="0" lang="en-US" altLang="ko-KR" sz="160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kumimoji="0" lang="ko-KR" altLang="en-US" sz="160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 얼마나 잘 예측하는 지 비교</a:t>
            </a:r>
            <a:endParaRPr lang="en-US" altLang="ko-KR" sz="1600" b="1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002060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5D72011-7657-F074-7BFF-152454ACB4B2}"/>
              </a:ext>
            </a:extLst>
          </p:cNvPr>
          <p:cNvGrpSpPr/>
          <p:nvPr/>
        </p:nvGrpSpPr>
        <p:grpSpPr>
          <a:xfrm>
            <a:off x="1153833" y="1818938"/>
            <a:ext cx="281179" cy="281179"/>
            <a:chOff x="4723505" y="2692028"/>
            <a:chExt cx="2744989" cy="2744989"/>
          </a:xfrm>
          <a:solidFill>
            <a:schemeClr val="accent1"/>
          </a:solidFill>
        </p:grpSpPr>
        <p:sp>
          <p:nvSpPr>
            <p:cNvPr id="24" name="Oval 39">
              <a:extLst>
                <a:ext uri="{FF2B5EF4-FFF2-40B4-BE49-F238E27FC236}">
                  <a16:creationId xmlns:a16="http://schemas.microsoft.com/office/drawing/2014/main" id="{384CDBEB-8261-3925-803B-EEF0B79A88E8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25" name="Oval 38">
              <a:extLst>
                <a:ext uri="{FF2B5EF4-FFF2-40B4-BE49-F238E27FC236}">
                  <a16:creationId xmlns:a16="http://schemas.microsoft.com/office/drawing/2014/main" id="{73B93113-BBD2-9936-CBC1-7706A02902E4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</p:grpSp>
      <p:pic>
        <p:nvPicPr>
          <p:cNvPr id="26" name="그래픽 25" descr="배지 체크 표시1 단색으로 채워진">
            <a:extLst>
              <a:ext uri="{FF2B5EF4-FFF2-40B4-BE49-F238E27FC236}">
                <a16:creationId xmlns:a16="http://schemas.microsoft.com/office/drawing/2014/main" id="{565741A7-47E9-0E8F-268E-A99E53E3570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79558" y="1844661"/>
            <a:ext cx="211260" cy="21126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68CE183-A658-D61E-5C5B-0FA17F9F206A}"/>
              </a:ext>
            </a:extLst>
          </p:cNvPr>
          <p:cNvGrpSpPr/>
          <p:nvPr/>
        </p:nvGrpSpPr>
        <p:grpSpPr>
          <a:xfrm>
            <a:off x="1032549" y="3487355"/>
            <a:ext cx="7203544" cy="2269984"/>
            <a:chOff x="1032549" y="3487355"/>
            <a:chExt cx="7203544" cy="2269984"/>
          </a:xfrm>
        </p:grpSpPr>
        <p:sp>
          <p:nvSpPr>
            <p:cNvPr id="4" name="Oval 39">
              <a:extLst>
                <a:ext uri="{FF2B5EF4-FFF2-40B4-BE49-F238E27FC236}">
                  <a16:creationId xmlns:a16="http://schemas.microsoft.com/office/drawing/2014/main" id="{B4E28543-0B2E-3AC6-AD46-25D4D807E3B0}"/>
                </a:ext>
              </a:extLst>
            </p:cNvPr>
            <p:cNvSpPr/>
            <p:nvPr/>
          </p:nvSpPr>
          <p:spPr>
            <a:xfrm>
              <a:off x="5967507" y="3487355"/>
              <a:ext cx="2268586" cy="2268586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5000"/>
                    <a:lumOff val="35000"/>
                  </a:schemeClr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  <a:effectLst>
              <a:innerShdw blurRad="139700" dist="88900" dir="13200000">
                <a:schemeClr val="tx1">
                  <a:alpha val="13000"/>
                </a:scheme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srgbClr val="ACB0C0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7" name="원호 57">
              <a:extLst>
                <a:ext uri="{FF2B5EF4-FFF2-40B4-BE49-F238E27FC236}">
                  <a16:creationId xmlns:a16="http://schemas.microsoft.com/office/drawing/2014/main" id="{D7CE9DBD-DA6A-4512-106B-A07C0B3DF691}"/>
                </a:ext>
              </a:extLst>
            </p:cNvPr>
            <p:cNvSpPr/>
            <p:nvPr/>
          </p:nvSpPr>
          <p:spPr>
            <a:xfrm>
              <a:off x="6137136" y="3656984"/>
              <a:ext cx="1929329" cy="1929329"/>
            </a:xfrm>
            <a:prstGeom prst="arc">
              <a:avLst>
                <a:gd name="adj1" fmla="val 16200000"/>
                <a:gd name="adj2" fmla="val 7509593"/>
              </a:avLst>
            </a:prstGeom>
            <a:ln w="104775" cap="rnd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CD7AF7-562D-5CA3-C2CB-812BD29E6B37}"/>
                </a:ext>
              </a:extLst>
            </p:cNvPr>
            <p:cNvSpPr txBox="1"/>
            <p:nvPr/>
          </p:nvSpPr>
          <p:spPr>
            <a:xfrm>
              <a:off x="6414112" y="4233843"/>
              <a:ext cx="137537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600" spc="-7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EBECF0">
                      <a:lumMod val="50000"/>
                    </a:srgb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61.3</a:t>
              </a:r>
              <a:r>
                <a:rPr kumimoji="0" lang="en-US" altLang="ko-KR" sz="3600" b="0" i="0" u="none" strike="noStrike" kern="1200" cap="none" spc="-7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EBECF0">
                      <a:lumMod val="50000"/>
                    </a:srgbClr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%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DFFEDD-D6F8-D72B-7144-7D993DFF9D04}"/>
                </a:ext>
              </a:extLst>
            </p:cNvPr>
            <p:cNvSpPr txBox="1"/>
            <p:nvPr/>
          </p:nvSpPr>
          <p:spPr>
            <a:xfrm>
              <a:off x="6705056" y="4957470"/>
              <a:ext cx="793487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1" spc="-50" dirty="0">
                  <a:ln>
                    <a:solidFill>
                      <a:srgbClr val="EBECF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LSTM</a:t>
              </a:r>
              <a:endParaRPr kumimoji="0" lang="ko-KR" altLang="en-US" sz="2000" b="1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72DB300-148A-F474-FCE2-F59DB17CE72C}"/>
                </a:ext>
              </a:extLst>
            </p:cNvPr>
            <p:cNvGrpSpPr/>
            <p:nvPr/>
          </p:nvGrpSpPr>
          <p:grpSpPr>
            <a:xfrm>
              <a:off x="1032549" y="3489339"/>
              <a:ext cx="2268586" cy="2268000"/>
              <a:chOff x="8319885" y="2692028"/>
              <a:chExt cx="2744989" cy="2767849"/>
            </a:xfrm>
            <a:solidFill>
              <a:schemeClr val="accent3"/>
            </a:solidFill>
          </p:grpSpPr>
          <p:sp>
            <p:nvSpPr>
              <p:cNvPr id="13" name="Oval 39">
                <a:extLst>
                  <a:ext uri="{FF2B5EF4-FFF2-40B4-BE49-F238E27FC236}">
                    <a16:creationId xmlns:a16="http://schemas.microsoft.com/office/drawing/2014/main" id="{D41D4C8B-BDE3-B414-88D9-EC68A73948B3}"/>
                  </a:ext>
                </a:extLst>
              </p:cNvPr>
              <p:cNvSpPr/>
              <p:nvPr/>
            </p:nvSpPr>
            <p:spPr>
              <a:xfrm>
                <a:off x="8319885" y="2692028"/>
                <a:ext cx="2744989" cy="2744989"/>
              </a:xfrm>
              <a:prstGeom prst="ellips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52400" dist="127000" dir="13500000" algn="tl" rotWithShape="0">
                  <a:schemeClr val="bg1">
                    <a:alpha val="78000"/>
                  </a:scheme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D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Medium" panose="02000603000000020004" pitchFamily="50" charset="-127"/>
                  <a:ea typeface="+mn-ea"/>
                  <a:cs typeface="+mn-cs"/>
                </a:endParaRPr>
              </a:p>
            </p:txBody>
          </p:sp>
          <p:sp>
            <p:nvSpPr>
              <p:cNvPr id="14" name="Oval 38">
                <a:extLst>
                  <a:ext uri="{FF2B5EF4-FFF2-40B4-BE49-F238E27FC236}">
                    <a16:creationId xmlns:a16="http://schemas.microsoft.com/office/drawing/2014/main" id="{4BC97199-5641-D4D4-DBDF-C90A4D3FA7C9}"/>
                  </a:ext>
                </a:extLst>
              </p:cNvPr>
              <p:cNvSpPr/>
              <p:nvPr/>
            </p:nvSpPr>
            <p:spPr>
              <a:xfrm>
                <a:off x="8319885" y="2714888"/>
                <a:ext cx="2744989" cy="2744989"/>
              </a:xfrm>
              <a:prstGeom prst="ellips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90500" dist="127000" dir="2700000" algn="tl" rotWithShape="0">
                  <a:schemeClr val="tx1">
                    <a:alpha val="12000"/>
                  </a:scheme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D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Medium" panose="02000603000000020004" pitchFamily="50" charset="-127"/>
                  <a:ea typeface="+mn-ea"/>
                  <a:cs typeface="+mn-cs"/>
                </a:endParaRPr>
              </a:p>
            </p:txBody>
          </p:sp>
        </p:grpSp>
        <p:sp>
          <p:nvSpPr>
            <p:cNvPr id="15" name="원호 63">
              <a:extLst>
                <a:ext uri="{FF2B5EF4-FFF2-40B4-BE49-F238E27FC236}">
                  <a16:creationId xmlns:a16="http://schemas.microsoft.com/office/drawing/2014/main" id="{ABABB87F-8E3F-81D2-FD07-4DD51E019172}"/>
                </a:ext>
              </a:extLst>
            </p:cNvPr>
            <p:cNvSpPr/>
            <p:nvPr/>
          </p:nvSpPr>
          <p:spPr>
            <a:xfrm>
              <a:off x="1202179" y="3656984"/>
              <a:ext cx="1929329" cy="1929329"/>
            </a:xfrm>
            <a:prstGeom prst="arc">
              <a:avLst>
                <a:gd name="adj1" fmla="val 16200000"/>
                <a:gd name="adj2" fmla="val 13840690"/>
              </a:avLst>
            </a:prstGeom>
            <a:ln w="104775" cap="rnd"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D72D1B-36BD-6829-2020-8C3C5295469B}"/>
                </a:ext>
              </a:extLst>
            </p:cNvPr>
            <p:cNvSpPr txBox="1"/>
            <p:nvPr/>
          </p:nvSpPr>
          <p:spPr>
            <a:xfrm>
              <a:off x="1431867" y="4233843"/>
              <a:ext cx="1469954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600" spc="-7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accent3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93.8</a:t>
              </a:r>
              <a:r>
                <a:rPr kumimoji="0" lang="en-US" altLang="ko-KR" sz="3600" b="0" i="0" u="none" strike="noStrike" kern="1200" cap="none" spc="-7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accent3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%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ABEC86D-BED0-2055-A9C5-6E4AFE6953F6}"/>
                </a:ext>
              </a:extLst>
            </p:cNvPr>
            <p:cNvSpPr txBox="1"/>
            <p:nvPr/>
          </p:nvSpPr>
          <p:spPr>
            <a:xfrm>
              <a:off x="1674721" y="4838347"/>
              <a:ext cx="984244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spc="-50" dirty="0">
                  <a:ln>
                    <a:solidFill>
                      <a:srgbClr val="EBECF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Gradient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-50" normalizeH="0" baseline="0" noProof="0" dirty="0">
                  <a:ln>
                    <a:solidFill>
                      <a:srgbClr val="EBECF0">
                        <a:alpha val="0"/>
                      </a:srgbClr>
                    </a:solidFill>
                  </a:ln>
                  <a:solidFill>
                    <a:srgbClr val="002060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Boosting</a:t>
              </a:r>
              <a:endPara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0CE848C-174E-558A-ED97-605FF7D07E77}"/>
                </a:ext>
              </a:extLst>
            </p:cNvPr>
            <p:cNvSpPr txBox="1"/>
            <p:nvPr/>
          </p:nvSpPr>
          <p:spPr>
            <a:xfrm>
              <a:off x="2064794" y="3901311"/>
              <a:ext cx="20409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defRPr sz="1600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-50" normalizeH="0" baseline="0" noProof="0" dirty="0">
                  <a:ln>
                    <a:solidFill>
                      <a:srgbClr val="EBECF0">
                        <a:alpha val="0"/>
                      </a:srgbClr>
                    </a:solidFill>
                  </a:ln>
                  <a:solidFill>
                    <a:srgbClr val="0583F2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R</a:t>
              </a:r>
              <a:r>
                <a:rPr kumimoji="0" lang="en-US" altLang="ko-KR" sz="1400" b="0" i="0" u="none" strike="noStrike" kern="1200" cap="none" spc="-50" normalizeH="0" baseline="30000" noProof="0" dirty="0">
                  <a:ln>
                    <a:solidFill>
                      <a:srgbClr val="EBECF0">
                        <a:alpha val="0"/>
                      </a:srgbClr>
                    </a:solidFill>
                  </a:ln>
                  <a:solidFill>
                    <a:srgbClr val="0583F2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2</a:t>
              </a:r>
              <a:endParaRPr kumimoji="0" lang="ko-KR" altLang="en-US" sz="1400" b="0" i="0" u="none" strike="noStrike" kern="1200" cap="none" spc="-50" normalizeH="0" baseline="3000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3558963-71A2-F01C-40A3-C72D701F5226}"/>
                </a:ext>
              </a:extLst>
            </p:cNvPr>
            <p:cNvSpPr txBox="1"/>
            <p:nvPr/>
          </p:nvSpPr>
          <p:spPr>
            <a:xfrm>
              <a:off x="6997949" y="3846863"/>
              <a:ext cx="20409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defRPr sz="1600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defRPr>
              </a:lvl1pPr>
            </a:lstStyle>
            <a:p>
              <a:pPr latinLnBrk="1">
                <a:defRPr/>
              </a:pPr>
              <a:r>
                <a:rPr kumimoji="0" lang="en-US" altLang="ko-KR" sz="1400" b="0" i="0" u="none" strike="noStrike" kern="1200" cap="none" spc="-50" normalizeH="0" baseline="0" noProof="0" dirty="0">
                  <a:ln>
                    <a:solidFill>
                      <a:srgbClr val="EBECF0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R</a:t>
              </a:r>
              <a:r>
                <a:rPr kumimoji="0" lang="en-US" altLang="ko-KR" sz="1400" b="0" i="0" u="none" strike="noStrike" kern="1200" cap="none" spc="-50" normalizeH="0" baseline="30000" noProof="0" dirty="0">
                  <a:ln>
                    <a:solidFill>
                      <a:srgbClr val="EBECF0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2</a:t>
              </a:r>
              <a:endParaRPr kumimoji="0" lang="ko-KR" altLang="en-US" sz="1400" b="0" i="0" u="none" strike="noStrike" kern="1200" cap="none" spc="-50" normalizeH="0" baseline="3000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AF5A71D-2E5B-2239-0612-685416784422}"/>
              </a:ext>
            </a:extLst>
          </p:cNvPr>
          <p:cNvSpPr txBox="1"/>
          <p:nvPr/>
        </p:nvSpPr>
        <p:spPr>
          <a:xfrm>
            <a:off x="100330" y="76199"/>
            <a:ext cx="78226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</a:rPr>
              <a:t>PART</a:t>
            </a: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4</a:t>
            </a:r>
            <a:endParaRPr kumimoji="0" lang="ko-KR" altLang="en-US" sz="1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002060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5CD37B0-7346-A531-2D02-A969A1BE32D0}"/>
              </a:ext>
            </a:extLst>
          </p:cNvPr>
          <p:cNvSpPr txBox="1"/>
          <p:nvPr/>
        </p:nvSpPr>
        <p:spPr>
          <a:xfrm>
            <a:off x="1390817" y="5873029"/>
            <a:ext cx="105158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1800" b="1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Gradient Boosting </a:t>
            </a:r>
            <a:r>
              <a:rPr kumimoji="0" lang="ko-KR" altLang="en-US" sz="1800" b="1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기반의 </a:t>
            </a:r>
            <a:r>
              <a:rPr kumimoji="0" lang="en" altLang="ko-KR" sz="2000" b="1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XGBoost</a:t>
            </a:r>
            <a:r>
              <a:rPr kumimoji="0" lang="en-US" altLang="ko-KR" sz="1800" b="1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                                    </a:t>
            </a:r>
            <a:r>
              <a:rPr kumimoji="0" lang="ko-KR" altLang="en-US" sz="1800" b="1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인공신경망 </a:t>
            </a:r>
            <a:r>
              <a:rPr lang="ko-KR" altLang="en-US" b="1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모델 </a:t>
            </a:r>
            <a:r>
              <a:rPr kumimoji="0" lang="en" altLang="ko-KR" sz="2000" b="1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LSTM</a:t>
            </a:r>
            <a:endParaRPr kumimoji="0" lang="en" altLang="ko-KR" sz="1800" b="1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82A8BE-194D-6E42-1F79-17EAB484E273}"/>
              </a:ext>
            </a:extLst>
          </p:cNvPr>
          <p:cNvSpPr txBox="1"/>
          <p:nvPr/>
        </p:nvSpPr>
        <p:spPr>
          <a:xfrm>
            <a:off x="6924379" y="2170508"/>
            <a:ext cx="50264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60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→  </a:t>
            </a:r>
            <a:r>
              <a:rPr lang="en-US" altLang="ko-KR" sz="1600" b="1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283F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XG Boost</a:t>
            </a:r>
            <a:r>
              <a:rPr lang="ko-KR" altLang="en-US" sz="16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의 설명력</a:t>
            </a:r>
            <a:r>
              <a:rPr lang="en-US" altLang="ko-KR" sz="16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kumimoji="0" lang="en-US" altLang="ko-KR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R</a:t>
            </a:r>
            <a:r>
              <a:rPr kumimoji="0" lang="en-US" altLang="ko-KR" sz="1600" b="0" i="0" u="none" strike="noStrike" kern="1200" cap="none" spc="-50" normalizeH="0" baseline="3000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2</a:t>
            </a:r>
            <a:r>
              <a:rPr lang="en-US" altLang="ko-KR" sz="16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lang="ko-KR" altLang="en-US" sz="16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 우수</a:t>
            </a:r>
            <a:r>
              <a:rPr lang="en-US" altLang="ko-KR" sz="16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sz="1600" b="1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283F2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최적모델</a:t>
            </a:r>
            <a:r>
              <a:rPr lang="ko-KR" altLang="en-US" sz="16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로 선정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5037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7401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</a:rPr>
              <a:t>분석 </a:t>
            </a:r>
            <a:r>
              <a:rPr lang="en-US" altLang="ko-KR" sz="18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</a:rPr>
              <a:t>4</a:t>
            </a:r>
            <a:r>
              <a:rPr lang="ko-KR" altLang="en-US" sz="18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</a:rPr>
              <a:t>단계</a:t>
            </a:r>
            <a:endParaRPr kumimoji="0" lang="ko-KR" altLang="en-US" sz="18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0583F2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1785745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모델 </a:t>
            </a:r>
            <a:r>
              <a:rPr lang="ko-KR" altLang="en-US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</a:rPr>
              <a:t>최적</a:t>
            </a:r>
            <a:r>
              <a:rPr kumimoji="0" lang="ko-KR" altLang="en-US" sz="28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화</a:t>
            </a:r>
            <a:endParaRPr kumimoji="0" lang="en-US" altLang="ko-KR" sz="28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32669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2" name="그림 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A3239D8-EC60-211F-2CCA-A63594CEFD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" r="44922" b="58812"/>
          <a:stretch/>
        </p:blipFill>
        <p:spPr>
          <a:xfrm>
            <a:off x="1534940" y="2366867"/>
            <a:ext cx="4324191" cy="2080709"/>
          </a:xfrm>
          <a:prstGeom prst="roundRect">
            <a:avLst>
              <a:gd name="adj" fmla="val 2875"/>
            </a:avLst>
          </a:prstGeom>
        </p:spPr>
      </p:pic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2513665-DA4F-59A0-7317-1EDEE40F41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" t="57384" r="44922" b="3298"/>
          <a:stretch/>
        </p:blipFill>
        <p:spPr>
          <a:xfrm>
            <a:off x="1534940" y="4577483"/>
            <a:ext cx="4356234" cy="2000923"/>
          </a:xfrm>
          <a:prstGeom prst="roundRect">
            <a:avLst>
              <a:gd name="adj" fmla="val 2875"/>
            </a:avLst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0636837D-313F-0D30-CC98-5B4464C4B1E6}"/>
              </a:ext>
            </a:extLst>
          </p:cNvPr>
          <p:cNvGrpSpPr/>
          <p:nvPr/>
        </p:nvGrpSpPr>
        <p:grpSpPr>
          <a:xfrm>
            <a:off x="1148552" y="1620892"/>
            <a:ext cx="281179" cy="281179"/>
            <a:chOff x="4723505" y="2692028"/>
            <a:chExt cx="2744989" cy="2744989"/>
          </a:xfrm>
          <a:solidFill>
            <a:schemeClr val="accent1"/>
          </a:solidFill>
        </p:grpSpPr>
        <p:sp>
          <p:nvSpPr>
            <p:cNvPr id="5" name="Oval 39">
              <a:extLst>
                <a:ext uri="{FF2B5EF4-FFF2-40B4-BE49-F238E27FC236}">
                  <a16:creationId xmlns:a16="http://schemas.microsoft.com/office/drawing/2014/main" id="{36D07FFD-C2D3-2FED-A5F3-21BB03B002BF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7" name="Oval 38">
              <a:extLst>
                <a:ext uri="{FF2B5EF4-FFF2-40B4-BE49-F238E27FC236}">
                  <a16:creationId xmlns:a16="http://schemas.microsoft.com/office/drawing/2014/main" id="{AF252466-B6CD-03B7-2B19-0CCCDBD4A72F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</p:grpSp>
      <p:pic>
        <p:nvPicPr>
          <p:cNvPr id="8" name="그래픽 7" descr="배지 체크 표시1 단색으로 채워진">
            <a:extLst>
              <a:ext uri="{FF2B5EF4-FFF2-40B4-BE49-F238E27FC236}">
                <a16:creationId xmlns:a16="http://schemas.microsoft.com/office/drawing/2014/main" id="{7F9FCE86-24DE-BB5A-943B-AE77D901BB5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4277" y="1646615"/>
            <a:ext cx="211260" cy="21126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9CADFCF4-7972-48A2-74B2-625396468639}"/>
              </a:ext>
            </a:extLst>
          </p:cNvPr>
          <p:cNvGrpSpPr/>
          <p:nvPr/>
        </p:nvGrpSpPr>
        <p:grpSpPr>
          <a:xfrm>
            <a:off x="6390773" y="4550071"/>
            <a:ext cx="5031797" cy="2130830"/>
            <a:chOff x="2952750" y="1925768"/>
            <a:chExt cx="6286500" cy="2144582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2EB8B2A-978E-38F0-84DF-34C84D9C7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>
                <a:solidFill>
                  <a:prstClr val="white"/>
                </a:solidFill>
                <a:latin typeface="Pretendard Medium" panose="02000603000000020004" pitchFamily="50" charset="-127"/>
              </a:endParaRPr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93E67756-30E4-6ADB-D6EB-69EAECD34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>
                <a:solidFill>
                  <a:prstClr val="white"/>
                </a:solidFill>
                <a:latin typeface="Pretendard Medium" panose="02000603000000020004" pitchFamily="50" charset="-127"/>
              </a:endParaRPr>
            </a:p>
          </p:txBody>
        </p:sp>
      </p:grpSp>
      <p:pic>
        <p:nvPicPr>
          <p:cNvPr id="11" name="그림 1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1D6DE6D-1FCA-2DAB-7837-FEEA9A3404B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4" r="11905" b="47576"/>
          <a:stretch/>
        </p:blipFill>
        <p:spPr>
          <a:xfrm>
            <a:off x="6493555" y="4654187"/>
            <a:ext cx="4833262" cy="1861673"/>
          </a:xfrm>
          <a:prstGeom prst="roundRect">
            <a:avLst>
              <a:gd name="adj" fmla="val 9950"/>
            </a:avLst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81B99CF-B8C5-C6F6-8E10-797F1819EC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143" t="5883" r="8926" b="4133"/>
          <a:stretch/>
        </p:blipFill>
        <p:spPr>
          <a:xfrm>
            <a:off x="6629564" y="2179286"/>
            <a:ext cx="4324191" cy="2451294"/>
          </a:xfrm>
          <a:prstGeom prst="roundRect">
            <a:avLst>
              <a:gd name="adj" fmla="val 12495"/>
            </a:avLst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08320B2-8A35-9C79-11B8-E8C07637EB1C}"/>
              </a:ext>
            </a:extLst>
          </p:cNvPr>
          <p:cNvSpPr txBox="1"/>
          <p:nvPr/>
        </p:nvSpPr>
        <p:spPr>
          <a:xfrm>
            <a:off x="1649497" y="1597706"/>
            <a:ext cx="457859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XG</a:t>
            </a:r>
            <a:r>
              <a:rPr lang="ko-KR" altLang="en-US" sz="2000" b="1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 </a:t>
            </a:r>
            <a:r>
              <a:rPr lang="en-US" altLang="ko-KR" sz="2000" b="1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Boost</a:t>
            </a:r>
            <a:r>
              <a:rPr lang="ko-KR" altLang="en-US" sz="2000" b="1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 모델 최적화 작업 수행</a:t>
            </a:r>
            <a:endParaRPr kumimoji="0" lang="ko-KR" altLang="en-US" sz="2000" b="1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002060"/>
              </a:solidFill>
              <a:effectLst/>
              <a:uLnTx/>
              <a:uFillTx/>
              <a:latin typeface="Gmarket Sans TTF Bold" panose="02000000000000000000" pitchFamily="2" charset="-128"/>
              <a:ea typeface="Gmarket Sans TTF Bold" panose="02000000000000000000" pitchFamily="2" charset="-128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D7D6E4-9EF5-E573-1BC9-AB65078DE16E}"/>
              </a:ext>
            </a:extLst>
          </p:cNvPr>
          <p:cNvSpPr txBox="1"/>
          <p:nvPr/>
        </p:nvSpPr>
        <p:spPr>
          <a:xfrm>
            <a:off x="100330" y="76199"/>
            <a:ext cx="78226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</a:rPr>
              <a:t>PART</a:t>
            </a: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4</a:t>
            </a:r>
            <a:endParaRPr kumimoji="0" lang="ko-KR" altLang="en-US" sz="1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002060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31" name="원호 63">
            <a:extLst>
              <a:ext uri="{FF2B5EF4-FFF2-40B4-BE49-F238E27FC236}">
                <a16:creationId xmlns:a16="http://schemas.microsoft.com/office/drawing/2014/main" id="{B66E2F3C-77C4-CFC9-0628-6871520C43FA}"/>
              </a:ext>
            </a:extLst>
          </p:cNvPr>
          <p:cNvSpPr/>
          <p:nvPr/>
        </p:nvSpPr>
        <p:spPr>
          <a:xfrm>
            <a:off x="7135114" y="2981684"/>
            <a:ext cx="966226" cy="942213"/>
          </a:xfrm>
          <a:prstGeom prst="arc">
            <a:avLst>
              <a:gd name="adj1" fmla="val 16200000"/>
              <a:gd name="adj2" fmla="val 13840690"/>
            </a:avLst>
          </a:prstGeom>
          <a:ln w="104775" cap="rnd">
            <a:gradFill>
              <a:gsLst>
                <a:gs pos="0">
                  <a:schemeClr val="accent3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20EB03-9DEA-4CFF-FC7E-EFDABBFF40C5}"/>
              </a:ext>
            </a:extLst>
          </p:cNvPr>
          <p:cNvSpPr txBox="1"/>
          <p:nvPr/>
        </p:nvSpPr>
        <p:spPr>
          <a:xfrm>
            <a:off x="7253158" y="3404933"/>
            <a:ext cx="78526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7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90</a:t>
            </a:r>
            <a:r>
              <a:rPr kumimoji="0" lang="en-US" altLang="ko-KR" sz="2000" b="0" i="0" u="none" strike="noStrike" kern="1200" cap="none" spc="-7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%</a:t>
            </a:r>
            <a:r>
              <a:rPr kumimoji="0" lang="ko-KR" altLang="en-US" sz="1400" b="0" i="0" u="none" strike="noStrike" kern="1200" cap="none" spc="-7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▲</a:t>
            </a:r>
            <a:endParaRPr kumimoji="0" lang="en-US" altLang="ko-KR" sz="2400" b="0" i="0" u="none" strike="noStrike" kern="1200" cap="none" spc="-7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bg1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19A8A7-5C0A-9C0F-FA56-785E31D45E4D}"/>
              </a:ext>
            </a:extLst>
          </p:cNvPr>
          <p:cNvSpPr txBox="1"/>
          <p:nvPr/>
        </p:nvSpPr>
        <p:spPr>
          <a:xfrm>
            <a:off x="7483004" y="3140159"/>
            <a:ext cx="24884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-50" normalizeH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</a:rPr>
              <a:t>R</a:t>
            </a:r>
            <a:r>
              <a:rPr kumimoji="0" lang="en-US" altLang="ko-KR" sz="1400" i="0" u="none" strike="noStrike" kern="1200" cap="none" spc="-50" normalizeH="0" baseline="3000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</a:rPr>
              <a:t>2</a:t>
            </a:r>
            <a:r>
              <a:rPr kumimoji="0" lang="en-US" altLang="ko-KR" sz="1400" i="0" u="none" strike="noStrike" kern="1200" cap="none" spc="-50" normalizeH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endParaRPr kumimoji="0" lang="ko-KR" altLang="en-US" sz="1400" i="0" u="none" strike="noStrike" kern="1200" cap="none" spc="-50" normalizeH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40" name="원호 63">
            <a:extLst>
              <a:ext uri="{FF2B5EF4-FFF2-40B4-BE49-F238E27FC236}">
                <a16:creationId xmlns:a16="http://schemas.microsoft.com/office/drawing/2014/main" id="{03AB15E0-3E8E-A4E5-B70E-8A99548AEAD5}"/>
              </a:ext>
            </a:extLst>
          </p:cNvPr>
          <p:cNvSpPr/>
          <p:nvPr/>
        </p:nvSpPr>
        <p:spPr>
          <a:xfrm>
            <a:off x="8355761" y="2981684"/>
            <a:ext cx="966226" cy="942213"/>
          </a:xfrm>
          <a:prstGeom prst="arc">
            <a:avLst>
              <a:gd name="adj1" fmla="val 16200000"/>
              <a:gd name="adj2" fmla="val 13840690"/>
            </a:avLst>
          </a:prstGeom>
          <a:ln w="104775" cap="rnd">
            <a:gradFill>
              <a:gsLst>
                <a:gs pos="0">
                  <a:srgbClr val="008400"/>
                </a:gs>
                <a:gs pos="0">
                  <a:srgbClr val="008000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2F63E9A-F3E2-69B7-6A8C-101D5E97410D}"/>
              </a:ext>
            </a:extLst>
          </p:cNvPr>
          <p:cNvSpPr txBox="1"/>
          <p:nvPr/>
        </p:nvSpPr>
        <p:spPr>
          <a:xfrm>
            <a:off x="8365228" y="3429414"/>
            <a:ext cx="96622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7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84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</a:t>
            </a:r>
            <a:r>
              <a:rPr kumimoji="0" lang="en-US" altLang="ko-KR" sz="2000" b="0" i="0" u="none" strike="noStrike" kern="1200" cap="none" spc="-7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84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%</a:t>
            </a:r>
            <a:endParaRPr kumimoji="0" lang="en-US" altLang="ko-KR" sz="2400" b="0" i="0" u="none" strike="noStrike" kern="1200" cap="none" spc="-7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08400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5ACE9E1-04C0-176C-91D4-F8E43FD5BEB8}"/>
              </a:ext>
            </a:extLst>
          </p:cNvPr>
          <p:cNvSpPr txBox="1"/>
          <p:nvPr/>
        </p:nvSpPr>
        <p:spPr>
          <a:xfrm>
            <a:off x="8613113" y="3188295"/>
            <a:ext cx="51416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8400"/>
                </a:solidFill>
              </a:rPr>
              <a:t>MAE</a:t>
            </a:r>
            <a:r>
              <a:rPr kumimoji="0" lang="en-US" altLang="ko-KR" sz="1400" i="0" u="none" strike="noStrike" kern="1200" cap="none" spc="-50" normalizeH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840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</a:t>
            </a:r>
            <a:endParaRPr kumimoji="0" lang="ko-KR" altLang="en-US" sz="1400" i="0" u="none" strike="noStrike" kern="1200" cap="none" spc="-50" normalizeH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008400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43" name="원호 63">
            <a:extLst>
              <a:ext uri="{FF2B5EF4-FFF2-40B4-BE49-F238E27FC236}">
                <a16:creationId xmlns:a16="http://schemas.microsoft.com/office/drawing/2014/main" id="{7E0486C7-C019-E0C9-9FEB-41D6B5B8B2D4}"/>
              </a:ext>
            </a:extLst>
          </p:cNvPr>
          <p:cNvSpPr/>
          <p:nvPr/>
        </p:nvSpPr>
        <p:spPr>
          <a:xfrm>
            <a:off x="9690834" y="2981684"/>
            <a:ext cx="966226" cy="942213"/>
          </a:xfrm>
          <a:prstGeom prst="arc">
            <a:avLst>
              <a:gd name="adj1" fmla="val 16200000"/>
              <a:gd name="adj2" fmla="val 13840690"/>
            </a:avLst>
          </a:prstGeom>
          <a:ln w="104775" cap="rnd">
            <a:gradFill>
              <a:gsLst>
                <a:gs pos="0">
                  <a:srgbClr val="FF0000"/>
                </a:gs>
                <a:gs pos="0">
                  <a:srgbClr val="FF0000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EE2E373-C663-AD7E-61E8-A88773DF2428}"/>
              </a:ext>
            </a:extLst>
          </p:cNvPr>
          <p:cNvSpPr txBox="1"/>
          <p:nvPr/>
        </p:nvSpPr>
        <p:spPr>
          <a:xfrm>
            <a:off x="9719757" y="3429414"/>
            <a:ext cx="96622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7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</a:t>
            </a:r>
            <a:r>
              <a:rPr kumimoji="0" lang="en-US" altLang="ko-KR" sz="2000" b="0" i="0" u="none" strike="noStrike" kern="1200" cap="none" spc="-7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%</a:t>
            </a:r>
            <a:endParaRPr kumimoji="0" lang="en-US" altLang="ko-KR" sz="2400" b="0" i="0" u="none" strike="noStrike" kern="1200" cap="none" spc="-7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FF0000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B93398-5CD7-A472-3006-D099135AD2FC}"/>
              </a:ext>
            </a:extLst>
          </p:cNvPr>
          <p:cNvSpPr txBox="1"/>
          <p:nvPr/>
        </p:nvSpPr>
        <p:spPr>
          <a:xfrm>
            <a:off x="9893411" y="3188295"/>
            <a:ext cx="96622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FF0000"/>
                </a:solidFill>
              </a:rPr>
              <a:t>RMSE</a:t>
            </a:r>
            <a:r>
              <a:rPr kumimoji="0" lang="en-US" altLang="ko-KR" sz="1400" i="0" u="none" strike="noStrike" kern="1200" cap="none" spc="-50" normalizeH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</a:t>
            </a:r>
            <a:endParaRPr kumimoji="0" lang="ko-KR" altLang="en-US" sz="1400" i="0" u="none" strike="noStrike" kern="1200" cap="none" spc="-50" normalizeH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FF0000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D9509D3-41F8-CDE0-FE6B-B9FF13390F24}"/>
              </a:ext>
            </a:extLst>
          </p:cNvPr>
          <p:cNvSpPr/>
          <p:nvPr/>
        </p:nvSpPr>
        <p:spPr>
          <a:xfrm>
            <a:off x="6579429" y="6286649"/>
            <a:ext cx="1956462" cy="240492"/>
          </a:xfrm>
          <a:prstGeom prst="rect">
            <a:avLst/>
          </a:prstGeom>
          <a:solidFill>
            <a:srgbClr val="4BA8F9">
              <a:alpha val="35000"/>
            </a:srgb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AF7D0C4-ECA2-6946-4C15-81E1F1878023}"/>
              </a:ext>
            </a:extLst>
          </p:cNvPr>
          <p:cNvSpPr/>
          <p:nvPr/>
        </p:nvSpPr>
        <p:spPr>
          <a:xfrm>
            <a:off x="6579429" y="6046157"/>
            <a:ext cx="1776332" cy="240492"/>
          </a:xfrm>
          <a:prstGeom prst="rect">
            <a:avLst/>
          </a:prstGeom>
          <a:solidFill>
            <a:srgbClr val="4BA8F9">
              <a:alpha val="35000"/>
            </a:srgb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23C3D424-7003-AE04-C9C0-007A0B5DCADF}"/>
              </a:ext>
            </a:extLst>
          </p:cNvPr>
          <p:cNvGrpSpPr/>
          <p:nvPr/>
        </p:nvGrpSpPr>
        <p:grpSpPr>
          <a:xfrm>
            <a:off x="9462487" y="4572166"/>
            <a:ext cx="1280558" cy="1291221"/>
            <a:chOff x="8319885" y="2692028"/>
            <a:chExt cx="2744989" cy="2767849"/>
          </a:xfrm>
          <a:solidFill>
            <a:schemeClr val="accent3"/>
          </a:solidFill>
        </p:grpSpPr>
        <p:sp>
          <p:nvSpPr>
            <p:cNvPr id="50" name="Oval 39">
              <a:extLst>
                <a:ext uri="{FF2B5EF4-FFF2-40B4-BE49-F238E27FC236}">
                  <a16:creationId xmlns:a16="http://schemas.microsoft.com/office/drawing/2014/main" id="{19F91237-42A4-5B04-46AE-B5CFF1FF8EA4}"/>
                </a:ext>
              </a:extLst>
            </p:cNvPr>
            <p:cNvSpPr/>
            <p:nvPr/>
          </p:nvSpPr>
          <p:spPr>
            <a:xfrm>
              <a:off x="8319885" y="2692028"/>
              <a:ext cx="2744989" cy="2744989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51" name="Oval 38">
              <a:extLst>
                <a:ext uri="{FF2B5EF4-FFF2-40B4-BE49-F238E27FC236}">
                  <a16:creationId xmlns:a16="http://schemas.microsoft.com/office/drawing/2014/main" id="{A04D3FBE-4D7B-3038-C003-C5472301EDF1}"/>
                </a:ext>
              </a:extLst>
            </p:cNvPr>
            <p:cNvSpPr/>
            <p:nvPr/>
          </p:nvSpPr>
          <p:spPr>
            <a:xfrm>
              <a:off x="8319885" y="2714888"/>
              <a:ext cx="2744989" cy="2744989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</p:grpSp>
      <p:sp>
        <p:nvSpPr>
          <p:cNvPr id="52" name="원호 63">
            <a:extLst>
              <a:ext uri="{FF2B5EF4-FFF2-40B4-BE49-F238E27FC236}">
                <a16:creationId xmlns:a16="http://schemas.microsoft.com/office/drawing/2014/main" id="{4C064CA6-68FA-ECB9-9188-63A5C038A542}"/>
              </a:ext>
            </a:extLst>
          </p:cNvPr>
          <p:cNvSpPr/>
          <p:nvPr/>
        </p:nvSpPr>
        <p:spPr>
          <a:xfrm>
            <a:off x="9558240" y="4661819"/>
            <a:ext cx="1089055" cy="1089055"/>
          </a:xfrm>
          <a:prstGeom prst="arc">
            <a:avLst>
              <a:gd name="adj1" fmla="val 16200000"/>
              <a:gd name="adj2" fmla="val 13840690"/>
            </a:avLst>
          </a:prstGeom>
          <a:ln w="104775" cap="rnd">
            <a:gradFill>
              <a:gsLst>
                <a:gs pos="0">
                  <a:schemeClr val="accent3"/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01D4BE-1947-8F73-FCE4-B44F512250B1}"/>
              </a:ext>
            </a:extLst>
          </p:cNvPr>
          <p:cNvSpPr txBox="1"/>
          <p:nvPr/>
        </p:nvSpPr>
        <p:spPr>
          <a:xfrm>
            <a:off x="9797682" y="5145135"/>
            <a:ext cx="67999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spc="-70" dirty="0">
                <a:ln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0">
                      <a:srgbClr val="0583F2"/>
                    </a:gs>
                    <a:gs pos="100000">
                      <a:srgbClr val="0583F2">
                        <a:lumMod val="60000"/>
                        <a:lumOff val="40000"/>
                      </a:srgbClr>
                    </a:gs>
                  </a:gsLst>
                  <a:lin ang="2700000" scaled="1"/>
                </a:gra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95</a:t>
            </a:r>
            <a:r>
              <a:rPr kumimoji="0" lang="en-US" altLang="ko-KR" sz="2400" b="0" i="0" u="none" strike="noStrike" kern="1200" cap="none" spc="-7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0">
                      <a:srgbClr val="0583F2"/>
                    </a:gs>
                    <a:gs pos="100000">
                      <a:srgbClr val="0583F2">
                        <a:lumMod val="60000"/>
                        <a:lumOff val="40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%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E5E5815-3976-43BF-F572-715A456C8D48}"/>
              </a:ext>
            </a:extLst>
          </p:cNvPr>
          <p:cNvSpPr txBox="1"/>
          <p:nvPr/>
        </p:nvSpPr>
        <p:spPr>
          <a:xfrm>
            <a:off x="9797682" y="4893125"/>
            <a:ext cx="56105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R</a:t>
            </a:r>
            <a:r>
              <a:rPr kumimoji="0" lang="en-US" altLang="ko-KR" sz="1400" b="0" i="0" u="none" strike="noStrike" kern="1200" cap="none" spc="-50" normalizeH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ecall</a:t>
            </a:r>
            <a:endParaRPr kumimoji="0" lang="ko-KR" altLang="en-US" sz="1400" b="0" i="0" u="none" strike="noStrike" kern="1200" cap="none" spc="-50" normalizeH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0583F2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934289E-7020-54B6-C9FD-265A27271DE9}"/>
              </a:ext>
            </a:extLst>
          </p:cNvPr>
          <p:cNvGrpSpPr/>
          <p:nvPr/>
        </p:nvGrpSpPr>
        <p:grpSpPr>
          <a:xfrm>
            <a:off x="10743045" y="4564534"/>
            <a:ext cx="1280558" cy="1291221"/>
            <a:chOff x="8319885" y="2692028"/>
            <a:chExt cx="2744989" cy="2767849"/>
          </a:xfrm>
          <a:solidFill>
            <a:schemeClr val="accent3"/>
          </a:solidFill>
        </p:grpSpPr>
        <p:sp>
          <p:nvSpPr>
            <p:cNvPr id="56" name="Oval 39">
              <a:extLst>
                <a:ext uri="{FF2B5EF4-FFF2-40B4-BE49-F238E27FC236}">
                  <a16:creationId xmlns:a16="http://schemas.microsoft.com/office/drawing/2014/main" id="{C8799A9C-9CAA-A26C-4263-1B036A97D994}"/>
                </a:ext>
              </a:extLst>
            </p:cNvPr>
            <p:cNvSpPr/>
            <p:nvPr/>
          </p:nvSpPr>
          <p:spPr>
            <a:xfrm>
              <a:off x="8319885" y="2692028"/>
              <a:ext cx="2744989" cy="2744989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57" name="Oval 38">
              <a:extLst>
                <a:ext uri="{FF2B5EF4-FFF2-40B4-BE49-F238E27FC236}">
                  <a16:creationId xmlns:a16="http://schemas.microsoft.com/office/drawing/2014/main" id="{C50A0805-9258-7D7E-EFF2-541E33F69624}"/>
                </a:ext>
              </a:extLst>
            </p:cNvPr>
            <p:cNvSpPr/>
            <p:nvPr/>
          </p:nvSpPr>
          <p:spPr>
            <a:xfrm>
              <a:off x="8319885" y="2714888"/>
              <a:ext cx="2744989" cy="2744989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</p:grpSp>
      <p:sp>
        <p:nvSpPr>
          <p:cNvPr id="58" name="원호 63">
            <a:extLst>
              <a:ext uri="{FF2B5EF4-FFF2-40B4-BE49-F238E27FC236}">
                <a16:creationId xmlns:a16="http://schemas.microsoft.com/office/drawing/2014/main" id="{84413692-3A06-2466-FEC8-E9079A8CE0CA}"/>
              </a:ext>
            </a:extLst>
          </p:cNvPr>
          <p:cNvSpPr/>
          <p:nvPr/>
        </p:nvSpPr>
        <p:spPr>
          <a:xfrm>
            <a:off x="10838798" y="4654187"/>
            <a:ext cx="1089055" cy="1089055"/>
          </a:xfrm>
          <a:prstGeom prst="arc">
            <a:avLst>
              <a:gd name="adj1" fmla="val 16200000"/>
              <a:gd name="adj2" fmla="val 13840690"/>
            </a:avLst>
          </a:prstGeom>
          <a:ln w="104775" cap="rnd">
            <a:gradFill>
              <a:gsLst>
                <a:gs pos="0">
                  <a:schemeClr val="accent3"/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0F2D7DC-380C-C48A-3629-DA23ACF77163}"/>
              </a:ext>
            </a:extLst>
          </p:cNvPr>
          <p:cNvSpPr txBox="1"/>
          <p:nvPr/>
        </p:nvSpPr>
        <p:spPr>
          <a:xfrm>
            <a:off x="11066821" y="5145135"/>
            <a:ext cx="68961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spc="-70" dirty="0">
                <a:ln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0">
                      <a:srgbClr val="0583F2"/>
                    </a:gs>
                    <a:gs pos="100000">
                      <a:srgbClr val="0583F2">
                        <a:lumMod val="60000"/>
                        <a:lumOff val="40000"/>
                      </a:srgbClr>
                    </a:gs>
                  </a:gsLst>
                  <a:lin ang="2700000" scaled="1"/>
                </a:gra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88</a:t>
            </a:r>
            <a:r>
              <a:rPr kumimoji="0" lang="en-US" altLang="ko-KR" sz="2400" b="0" i="0" u="none" strike="noStrike" kern="1200" cap="none" spc="-7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0">
                      <a:srgbClr val="0583F2"/>
                    </a:gs>
                    <a:gs pos="100000">
                      <a:srgbClr val="0583F2">
                        <a:lumMod val="60000"/>
                        <a:lumOff val="40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%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B106810-EDB9-3CFC-E07C-2DD46B38A8EA}"/>
              </a:ext>
            </a:extLst>
          </p:cNvPr>
          <p:cNvSpPr txBox="1"/>
          <p:nvPr/>
        </p:nvSpPr>
        <p:spPr>
          <a:xfrm>
            <a:off x="10999318" y="4893125"/>
            <a:ext cx="81913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50" normalizeH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F1-Score</a:t>
            </a:r>
            <a:endParaRPr kumimoji="0" lang="ko-KR" altLang="en-US" sz="1400" b="0" i="0" u="none" strike="noStrike" kern="1200" cap="none" spc="-50" normalizeH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0583F2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8EA9A6-EB60-99FD-9E70-FCBD1C01EF42}"/>
              </a:ext>
            </a:extLst>
          </p:cNvPr>
          <p:cNvSpPr txBox="1"/>
          <p:nvPr/>
        </p:nvSpPr>
        <p:spPr>
          <a:xfrm>
            <a:off x="1594578" y="1911802"/>
            <a:ext cx="855137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lvl="0" latinLnBrk="1">
              <a:defRPr/>
            </a:pPr>
            <a:r>
              <a:rPr lang="en-US" altLang="ko-KR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</a:rPr>
              <a:t> </a:t>
            </a:r>
            <a:r>
              <a:rPr lang="ko-KR" altLang="en-US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</a:rPr>
              <a:t>개별 업종</a:t>
            </a:r>
            <a:r>
              <a:rPr lang="en-US" altLang="ko-KR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</a:rPr>
              <a:t>(</a:t>
            </a:r>
            <a:r>
              <a:rPr lang="ko-KR" altLang="en-US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</a:rPr>
              <a:t>총 </a:t>
            </a:r>
            <a:r>
              <a:rPr lang="en-US" altLang="ko-KR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</a:rPr>
              <a:t>46</a:t>
            </a:r>
            <a:r>
              <a:rPr lang="ko-KR" altLang="en-US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</a:rPr>
              <a:t>개</a:t>
            </a:r>
            <a:r>
              <a:rPr lang="en-US" altLang="ko-KR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</a:rPr>
              <a:t>)</a:t>
            </a:r>
            <a:r>
              <a:rPr lang="ko-KR" altLang="en-US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</a:rPr>
              <a:t>의 모델링 및 학습 수행 → 각 모델이 구동되며 산업 리스크 예측 </a:t>
            </a:r>
            <a:endParaRPr lang="en-US" altLang="ko-KR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/>
      <p:bldP spid="40" grpId="0" animBg="1"/>
      <p:bldP spid="41" grpId="0"/>
      <p:bldP spid="42" grpId="0"/>
      <p:bldP spid="43" grpId="0" animBg="1"/>
      <p:bldP spid="44" grpId="0"/>
      <p:bldP spid="45" grpId="0"/>
      <p:bldP spid="46" grpId="0" animBg="1"/>
      <p:bldP spid="47" grpId="0" animBg="1"/>
      <p:bldP spid="52" grpId="0" animBg="1"/>
      <p:bldP spid="53" grpId="0"/>
      <p:bldP spid="54" grpId="0"/>
      <p:bldP spid="58" grpId="0" animBg="1"/>
      <p:bldP spid="59" grpId="0"/>
      <p:bldP spid="6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EB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226D76-55CD-F5DD-94D4-D539E0F37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B2D134E-CDF8-4AB7-BB9F-2FD7D8F8CF20}"/>
              </a:ext>
            </a:extLst>
          </p:cNvPr>
          <p:cNvSpPr txBox="1"/>
          <p:nvPr/>
        </p:nvSpPr>
        <p:spPr>
          <a:xfrm>
            <a:off x="-2309945" y="846362"/>
            <a:ext cx="7796345" cy="4829977"/>
          </a:xfrm>
          <a:custGeom>
            <a:avLst/>
            <a:gdLst/>
            <a:ahLst/>
            <a:cxnLst/>
            <a:rect l="l" t="t" r="r" b="b"/>
            <a:pathLst>
              <a:path w="8115367" h="5395693">
                <a:moveTo>
                  <a:pt x="1964360" y="1001068"/>
                </a:moveTo>
                <a:cubicBezTo>
                  <a:pt x="1699927" y="1001068"/>
                  <a:pt x="1486912" y="1143778"/>
                  <a:pt x="1325314" y="1429197"/>
                </a:cubicBezTo>
                <a:cubicBezTo>
                  <a:pt x="1163715" y="1714617"/>
                  <a:pt x="1082917" y="2138549"/>
                  <a:pt x="1082917" y="2700994"/>
                </a:cubicBezTo>
                <a:cubicBezTo>
                  <a:pt x="1082917" y="3259242"/>
                  <a:pt x="1163715" y="3681076"/>
                  <a:pt x="1325314" y="3966496"/>
                </a:cubicBezTo>
                <a:cubicBezTo>
                  <a:pt x="1486912" y="4251915"/>
                  <a:pt x="1699927" y="4394625"/>
                  <a:pt x="1964360" y="4394625"/>
                </a:cubicBezTo>
                <a:cubicBezTo>
                  <a:pt x="2228793" y="4394625"/>
                  <a:pt x="2441809" y="4251915"/>
                  <a:pt x="2603406" y="3966496"/>
                </a:cubicBezTo>
                <a:cubicBezTo>
                  <a:pt x="2765004" y="3681076"/>
                  <a:pt x="2845803" y="3259242"/>
                  <a:pt x="2845803" y="2700994"/>
                </a:cubicBezTo>
                <a:cubicBezTo>
                  <a:pt x="2845803" y="2138549"/>
                  <a:pt x="2765004" y="1714617"/>
                  <a:pt x="2603406" y="1429197"/>
                </a:cubicBezTo>
                <a:cubicBezTo>
                  <a:pt x="2441809" y="1143778"/>
                  <a:pt x="2228793" y="1001068"/>
                  <a:pt x="1964360" y="1001068"/>
                </a:cubicBezTo>
                <a:close/>
                <a:moveTo>
                  <a:pt x="4621073" y="138512"/>
                </a:moveTo>
                <a:lnTo>
                  <a:pt x="7863525" y="138512"/>
                </a:lnTo>
                <a:lnTo>
                  <a:pt x="7863525" y="1114396"/>
                </a:lnTo>
                <a:lnTo>
                  <a:pt x="5659917" y="1114396"/>
                </a:lnTo>
                <a:lnTo>
                  <a:pt x="5603253" y="2077688"/>
                </a:lnTo>
                <a:cubicBezTo>
                  <a:pt x="5842502" y="1934978"/>
                  <a:pt x="6117429" y="1863623"/>
                  <a:pt x="6428032" y="1863623"/>
                </a:cubicBezTo>
                <a:cubicBezTo>
                  <a:pt x="6763821" y="1863623"/>
                  <a:pt x="7058684" y="1932879"/>
                  <a:pt x="7312624" y="2071392"/>
                </a:cubicBezTo>
                <a:cubicBezTo>
                  <a:pt x="7566563" y="2209904"/>
                  <a:pt x="7763839" y="2410328"/>
                  <a:pt x="7904449" y="2672662"/>
                </a:cubicBezTo>
                <a:cubicBezTo>
                  <a:pt x="8045061" y="2934996"/>
                  <a:pt x="8115367" y="3244551"/>
                  <a:pt x="8115367" y="3601326"/>
                </a:cubicBezTo>
                <a:cubicBezTo>
                  <a:pt x="8115367" y="3953903"/>
                  <a:pt x="8034568" y="4265556"/>
                  <a:pt x="7872970" y="4536286"/>
                </a:cubicBezTo>
                <a:cubicBezTo>
                  <a:pt x="7711372" y="4807015"/>
                  <a:pt x="7488912" y="5016882"/>
                  <a:pt x="7205591" y="5165888"/>
                </a:cubicBezTo>
                <a:cubicBezTo>
                  <a:pt x="6922270" y="5314894"/>
                  <a:pt x="6604321" y="5389397"/>
                  <a:pt x="6251744" y="5389397"/>
                </a:cubicBezTo>
                <a:cubicBezTo>
                  <a:pt x="5701891" y="5389397"/>
                  <a:pt x="5262218" y="5244588"/>
                  <a:pt x="4932727" y="4954971"/>
                </a:cubicBezTo>
                <a:cubicBezTo>
                  <a:pt x="4603234" y="4665354"/>
                  <a:pt x="4417502" y="4270803"/>
                  <a:pt x="4375528" y="3771319"/>
                </a:cubicBezTo>
                <a:lnTo>
                  <a:pt x="5502517" y="3771319"/>
                </a:lnTo>
                <a:cubicBezTo>
                  <a:pt x="5548687" y="4203646"/>
                  <a:pt x="5798429" y="4419809"/>
                  <a:pt x="6251744" y="4419809"/>
                </a:cubicBezTo>
                <a:cubicBezTo>
                  <a:pt x="6482598" y="4419809"/>
                  <a:pt x="6665182" y="4343207"/>
                  <a:pt x="6799497" y="4190004"/>
                </a:cubicBezTo>
                <a:cubicBezTo>
                  <a:pt x="6933813" y="4036801"/>
                  <a:pt x="7000971" y="3840575"/>
                  <a:pt x="7000971" y="3601326"/>
                </a:cubicBezTo>
                <a:cubicBezTo>
                  <a:pt x="7000971" y="3357880"/>
                  <a:pt x="6932764" y="3161653"/>
                  <a:pt x="6796350" y="3012647"/>
                </a:cubicBezTo>
                <a:cubicBezTo>
                  <a:pt x="6659936" y="2863642"/>
                  <a:pt x="6472105" y="2789139"/>
                  <a:pt x="6232855" y="2789139"/>
                </a:cubicBezTo>
                <a:cubicBezTo>
                  <a:pt x="5918054" y="2789139"/>
                  <a:pt x="5676707" y="2904566"/>
                  <a:pt x="5508812" y="3135420"/>
                </a:cubicBezTo>
                <a:lnTo>
                  <a:pt x="4469968" y="3135420"/>
                </a:lnTo>
                <a:close/>
                <a:moveTo>
                  <a:pt x="1964360" y="0"/>
                </a:moveTo>
                <a:cubicBezTo>
                  <a:pt x="2346320" y="0"/>
                  <a:pt x="2685255" y="101786"/>
                  <a:pt x="2981168" y="305357"/>
                </a:cubicBezTo>
                <a:cubicBezTo>
                  <a:pt x="3277081" y="508928"/>
                  <a:pt x="3508985" y="813236"/>
                  <a:pt x="3676879" y="1218281"/>
                </a:cubicBezTo>
                <a:cubicBezTo>
                  <a:pt x="3844773" y="1623325"/>
                  <a:pt x="3928720" y="2117563"/>
                  <a:pt x="3928720" y="2700994"/>
                </a:cubicBezTo>
                <a:cubicBezTo>
                  <a:pt x="3928720" y="3284426"/>
                  <a:pt x="3844773" y="3777615"/>
                  <a:pt x="3676879" y="4180560"/>
                </a:cubicBezTo>
                <a:cubicBezTo>
                  <a:pt x="3508985" y="4583506"/>
                  <a:pt x="3277081" y="4886764"/>
                  <a:pt x="2981168" y="5090336"/>
                </a:cubicBezTo>
                <a:cubicBezTo>
                  <a:pt x="2685255" y="5293907"/>
                  <a:pt x="2346320" y="5395693"/>
                  <a:pt x="1964360" y="5395693"/>
                </a:cubicBezTo>
                <a:cubicBezTo>
                  <a:pt x="1582401" y="5395693"/>
                  <a:pt x="1243465" y="5293907"/>
                  <a:pt x="947552" y="5090336"/>
                </a:cubicBezTo>
                <a:cubicBezTo>
                  <a:pt x="651639" y="4886764"/>
                  <a:pt x="419735" y="4583506"/>
                  <a:pt x="251841" y="4180560"/>
                </a:cubicBezTo>
                <a:cubicBezTo>
                  <a:pt x="83947" y="3777615"/>
                  <a:pt x="0" y="3284426"/>
                  <a:pt x="0" y="2700994"/>
                </a:cubicBezTo>
                <a:cubicBezTo>
                  <a:pt x="0" y="2117563"/>
                  <a:pt x="83947" y="1623325"/>
                  <a:pt x="251841" y="1218281"/>
                </a:cubicBezTo>
                <a:cubicBezTo>
                  <a:pt x="419735" y="813236"/>
                  <a:pt x="651639" y="508928"/>
                  <a:pt x="947552" y="305357"/>
                </a:cubicBezTo>
                <a:cubicBezTo>
                  <a:pt x="1243465" y="101786"/>
                  <a:pt x="1582401" y="0"/>
                  <a:pt x="1964360" y="0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190500" dist="127000" dir="2700000" algn="tl" rotWithShape="0">
              <a:schemeClr val="tx1">
                <a:alpha val="38000"/>
              </a:schemeClr>
            </a:outerShdw>
          </a:effectLst>
        </p:spPr>
        <p:txBody>
          <a:bodyPr rtlCol="0" anchor="ctr"/>
          <a:lstStyle>
            <a:defPPr>
              <a:defRPr lang="ko-KR"/>
            </a:defPPr>
            <a:lvl1pPr marR="0" lvl="0" indent="0"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60300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E499AE-46B3-A55F-DA97-7F598258D388}"/>
              </a:ext>
            </a:extLst>
          </p:cNvPr>
          <p:cNvSpPr txBox="1"/>
          <p:nvPr/>
        </p:nvSpPr>
        <p:spPr>
          <a:xfrm>
            <a:off x="7179371" y="2434091"/>
            <a:ext cx="3199594" cy="13542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-50" normalizeH="0" baseline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accent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dirty="0">
                <a:solidFill>
                  <a:schemeClr val="bg1"/>
                </a:solidFill>
              </a:rPr>
              <a:t>웹서비스</a:t>
            </a:r>
            <a:r>
              <a:rPr lang="en-US" altLang="ko-KR" sz="4000" dirty="0">
                <a:solidFill>
                  <a:schemeClr val="bg1"/>
                </a:solidFill>
              </a:rPr>
              <a:t> </a:t>
            </a:r>
            <a:r>
              <a:rPr lang="ko-KR" altLang="en-US" sz="4000" dirty="0">
                <a:solidFill>
                  <a:schemeClr val="bg1"/>
                </a:solidFill>
              </a:rPr>
              <a:t>시연 </a:t>
            </a:r>
            <a:endParaRPr lang="en-US" altLang="ko-KR" sz="40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dirty="0">
                <a:solidFill>
                  <a:schemeClr val="bg1"/>
                </a:solidFill>
              </a:rPr>
              <a:t>및 시사점</a:t>
            </a:r>
            <a:endParaRPr kumimoji="0" lang="ko-KR" altLang="en-US" sz="40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bg1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FCF058D-9C55-4A34-4090-82C5818C0995}"/>
              </a:ext>
            </a:extLst>
          </p:cNvPr>
          <p:cNvSpPr/>
          <p:nvPr/>
        </p:nvSpPr>
        <p:spPr>
          <a:xfrm>
            <a:off x="7179371" y="3887954"/>
            <a:ext cx="3885504" cy="139697"/>
          </a:xfrm>
          <a:prstGeom prst="rect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>
            <a:outerShdw blurRad="190500" dist="127000" dir="2700000" algn="tl" rotWithShape="0">
              <a:schemeClr val="tx1">
                <a:alpha val="17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60300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1432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26D76-55CD-F5DD-94D4-D539E0F37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624AE76C-AC5A-FF0A-FF0E-0A30D4AE069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40" b="97038" l="1485" r="97268">
                        <a14:foregroundMark x1="63480" y1="3495" x2="48812" y2="2962"/>
                        <a14:foregroundMark x1="48812" y1="2962" x2="27494" y2="7879"/>
                        <a14:foregroundMark x1="27494" y1="7879" x2="7482" y2="34242"/>
                        <a14:foregroundMark x1="7482" y1="34242" x2="4751" y2="46209"/>
                        <a14:foregroundMark x1="4751" y1="46209" x2="7957" y2="67299"/>
                        <a14:foregroundMark x1="7957" y1="67299" x2="18646" y2="83175"/>
                        <a14:foregroundMark x1="18646" y1="83175" x2="39489" y2="92002"/>
                        <a14:foregroundMark x1="39489" y1="92002" x2="55582" y2="92773"/>
                        <a14:foregroundMark x1="55582" y1="92773" x2="70962" y2="87263"/>
                        <a14:foregroundMark x1="70962" y1="87263" x2="83432" y2="75296"/>
                        <a14:foregroundMark x1="83432" y1="75296" x2="89252" y2="53673"/>
                        <a14:foregroundMark x1="89252" y1="53673" x2="83492" y2="28081"/>
                        <a14:foregroundMark x1="83492" y1="28081" x2="61520" y2="3258"/>
                        <a14:foregroundMark x1="70962" y1="29028" x2="42696" y2="81220"/>
                        <a14:foregroundMark x1="58373" y1="86315" x2="81057" y2="54265"/>
                        <a14:foregroundMark x1="81057" y1="54265" x2="81057" y2="54028"/>
                        <a14:foregroundMark x1="84917" y1="80273" x2="93468" y2="60071"/>
                        <a14:foregroundMark x1="93468" y1="60071" x2="92162" y2="47512"/>
                        <a14:foregroundMark x1="97268" y1="50415" x2="94715" y2="36908"/>
                        <a14:foregroundMark x1="94715" y1="36908" x2="87352" y2="22216"/>
                        <a14:foregroundMark x1="87352" y1="22216" x2="76010" y2="11315"/>
                        <a14:foregroundMark x1="76010" y1="11315" x2="64430" y2="4917"/>
                        <a14:foregroundMark x1="64192" y1="62204" x2="69893" y2="29325"/>
                        <a14:foregroundMark x1="69893" y1="29325" x2="69715" y2="25415"/>
                        <a14:foregroundMark x1="43171" y1="54502" x2="46793" y2="26363"/>
                        <a14:foregroundMark x1="19774" y1="55746" x2="56473" y2="33353"/>
                        <a14:foregroundMark x1="16152" y1="55746" x2="9204" y2="48045"/>
                        <a14:foregroundMark x1="6295" y1="66291" x2="5048" y2="45379"/>
                        <a14:foregroundMark x1="5048" y1="45379" x2="11639" y2="25415"/>
                        <a14:foregroundMark x1="11639" y1="25415" x2="20012" y2="15284"/>
                        <a14:foregroundMark x1="55760" y1="30450" x2="51900" y2="18187"/>
                        <a14:foregroundMark x1="22209" y1="55509" x2="21971" y2="46090"/>
                        <a14:foregroundMark x1="3622" y1="57879" x2="1485" y2="44431"/>
                        <a14:foregroundMark x1="1485" y1="44431" x2="1485" y2="44431"/>
                        <a14:foregroundMark x1="18824" y1="76659" x2="50416" y2="65818"/>
                        <a14:foregroundMark x1="31116" y1="84123" x2="55285" y2="78081"/>
                        <a14:foregroundMark x1="56948" y1="67062" x2="81295" y2="68483"/>
                        <a14:foregroundMark x1="24881" y1="87500" x2="35036" y2="94254"/>
                        <a14:foregroundMark x1="35036" y1="94254" x2="52553" y2="97097"/>
                        <a14:foregroundMark x1="52553" y1="97097" x2="65618" y2="91351"/>
                        <a14:foregroundMark x1="45606" y1="29502" x2="43409" y2="16469"/>
                        <a14:foregroundMark x1="45606" y1="14573" x2="20131" y2="36967"/>
                        <a14:foregroundMark x1="20131" y1="36967" x2="20012" y2="37678"/>
                        <a14:foregroundMark x1="97268" y1="56457" x2="96259" y2="468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15661" y="3283080"/>
            <a:ext cx="3760541" cy="3769474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40493C23-65D1-703D-C9DB-A4C9AF96FE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2925" t="60572" r="1559"/>
          <a:stretch>
            <a:fillRect/>
          </a:stretch>
        </p:blipFill>
        <p:spPr>
          <a:xfrm>
            <a:off x="0" y="5116"/>
            <a:ext cx="5281110" cy="31733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1F0FE4-811F-FC66-9246-FA618C57167B}"/>
              </a:ext>
            </a:extLst>
          </p:cNvPr>
          <p:cNvSpPr txBox="1"/>
          <p:nvPr/>
        </p:nvSpPr>
        <p:spPr>
          <a:xfrm>
            <a:off x="5885939" y="736599"/>
            <a:ext cx="69249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algn="ctr"/>
            <a:r>
              <a:rPr lang="en-US" altLang="ko-KR" sz="18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SERA</a:t>
            </a:r>
            <a:endParaRPr lang="ko-KR" altLang="en-US" sz="18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0272C8-5B48-B497-81ED-582503DDD5DC}"/>
              </a:ext>
            </a:extLst>
          </p:cNvPr>
          <p:cNvSpPr txBox="1"/>
          <p:nvPr/>
        </p:nvSpPr>
        <p:spPr>
          <a:xfrm>
            <a:off x="3788588" y="1007109"/>
            <a:ext cx="4932440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en" altLang="ko-KR" dirty="0"/>
              <a:t>Shinhan Eco Risk Analyst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A7A712E-AE34-30EA-CF33-301313AD0347}"/>
              </a:ext>
            </a:extLst>
          </p:cNvPr>
          <p:cNvGrpSpPr/>
          <p:nvPr/>
        </p:nvGrpSpPr>
        <p:grpSpPr>
          <a:xfrm flipH="1">
            <a:off x="2534605" y="1809037"/>
            <a:ext cx="7122794" cy="473977"/>
            <a:chOff x="8035713" y="2271504"/>
            <a:chExt cx="2837870" cy="965118"/>
          </a:xfrm>
        </p:grpSpPr>
        <p:sp>
          <p:nvSpPr>
            <p:cNvPr id="7" name="사각형: 둥근 모서리 11">
              <a:extLst>
                <a:ext uri="{FF2B5EF4-FFF2-40B4-BE49-F238E27FC236}">
                  <a16:creationId xmlns:a16="http://schemas.microsoft.com/office/drawing/2014/main" id="{70C94BCA-D63F-91DB-9D4E-D16B296CDC68}"/>
                </a:ext>
              </a:extLst>
            </p:cNvPr>
            <p:cNvSpPr/>
            <p:nvPr/>
          </p:nvSpPr>
          <p:spPr>
            <a:xfrm>
              <a:off x="8035713" y="2271504"/>
              <a:ext cx="2837869" cy="965118"/>
            </a:xfrm>
            <a:prstGeom prst="roundRect">
              <a:avLst>
                <a:gd name="adj" fmla="val 9829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noFill/>
                <a:latin typeface="Pretendard Medium" panose="02000603000000020004" pitchFamily="50" charset="-127"/>
              </a:endParaRPr>
            </a:p>
          </p:txBody>
        </p:sp>
        <p:sp>
          <p:nvSpPr>
            <p:cNvPr id="8" name="사각형: 둥근 모서리 13">
              <a:extLst>
                <a:ext uri="{FF2B5EF4-FFF2-40B4-BE49-F238E27FC236}">
                  <a16:creationId xmlns:a16="http://schemas.microsoft.com/office/drawing/2014/main" id="{35872445-C872-7D70-E8EE-BFDE394D4E80}"/>
                </a:ext>
              </a:extLst>
            </p:cNvPr>
            <p:cNvSpPr/>
            <p:nvPr/>
          </p:nvSpPr>
          <p:spPr>
            <a:xfrm>
              <a:off x="8035714" y="2271504"/>
              <a:ext cx="2837869" cy="965118"/>
            </a:xfrm>
            <a:prstGeom prst="roundRect">
              <a:avLst>
                <a:gd name="adj" fmla="val 9829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noFill/>
                <a:latin typeface="Pretendard Medium" panose="02000603000000020004" pitchFamily="50" charset="-127"/>
              </a:endParaRPr>
            </a:p>
          </p:txBody>
        </p:sp>
      </p:grpSp>
      <p:sp>
        <p:nvSpPr>
          <p:cNvPr id="9" name="그래픽 15" descr="돋보기 단색으로 채워진">
            <a:extLst>
              <a:ext uri="{FF2B5EF4-FFF2-40B4-BE49-F238E27FC236}">
                <a16:creationId xmlns:a16="http://schemas.microsoft.com/office/drawing/2014/main" id="{77418833-C510-6A7A-DF7B-D883F0AAF118}"/>
              </a:ext>
            </a:extLst>
          </p:cNvPr>
          <p:cNvSpPr/>
          <p:nvPr/>
        </p:nvSpPr>
        <p:spPr>
          <a:xfrm>
            <a:off x="9155028" y="1887613"/>
            <a:ext cx="384027" cy="317627"/>
          </a:xfrm>
          <a:custGeom>
            <a:avLst/>
            <a:gdLst>
              <a:gd name="connsiteX0" fmla="*/ 309184 w 317377"/>
              <a:gd name="connsiteY0" fmla="*/ 269380 h 317627"/>
              <a:gd name="connsiteX1" fmla="*/ 258927 w 317377"/>
              <a:gd name="connsiteY1" fmla="*/ 219123 h 317627"/>
              <a:gd name="connsiteX2" fmla="*/ 233999 w 317377"/>
              <a:gd name="connsiteY2" fmla="*/ 211484 h 317627"/>
              <a:gd name="connsiteX3" fmla="*/ 216309 w 317377"/>
              <a:gd name="connsiteY3" fmla="*/ 193793 h 317627"/>
              <a:gd name="connsiteX4" fmla="*/ 241236 w 317377"/>
              <a:gd name="connsiteY4" fmla="*/ 120618 h 317627"/>
              <a:gd name="connsiteX5" fmla="*/ 120618 w 317377"/>
              <a:gd name="connsiteY5" fmla="*/ 0 h 317627"/>
              <a:gd name="connsiteX6" fmla="*/ 0 w 317377"/>
              <a:gd name="connsiteY6" fmla="*/ 120618 h 317627"/>
              <a:gd name="connsiteX7" fmla="*/ 120618 w 317377"/>
              <a:gd name="connsiteY7" fmla="*/ 241236 h 317627"/>
              <a:gd name="connsiteX8" fmla="*/ 193793 w 317377"/>
              <a:gd name="connsiteY8" fmla="*/ 216309 h 317627"/>
              <a:gd name="connsiteX9" fmla="*/ 211484 w 317377"/>
              <a:gd name="connsiteY9" fmla="*/ 233999 h 317627"/>
              <a:gd name="connsiteX10" fmla="*/ 219123 w 317377"/>
              <a:gd name="connsiteY10" fmla="*/ 258927 h 317627"/>
              <a:gd name="connsiteX11" fmla="*/ 269380 w 317377"/>
              <a:gd name="connsiteY11" fmla="*/ 309184 h 317627"/>
              <a:gd name="connsiteX12" fmla="*/ 289484 w 317377"/>
              <a:gd name="connsiteY12" fmla="*/ 317628 h 317627"/>
              <a:gd name="connsiteX13" fmla="*/ 309587 w 317377"/>
              <a:gd name="connsiteY13" fmla="*/ 309184 h 317627"/>
              <a:gd name="connsiteX14" fmla="*/ 309184 w 317377"/>
              <a:gd name="connsiteY14" fmla="*/ 269380 h 317627"/>
              <a:gd name="connsiteX15" fmla="*/ 120216 w 317377"/>
              <a:gd name="connsiteY15" fmla="*/ 216711 h 317627"/>
              <a:gd name="connsiteX16" fmla="*/ 23722 w 317377"/>
              <a:gd name="connsiteY16" fmla="*/ 120216 h 317627"/>
              <a:gd name="connsiteX17" fmla="*/ 120216 w 317377"/>
              <a:gd name="connsiteY17" fmla="*/ 23722 h 317627"/>
              <a:gd name="connsiteX18" fmla="*/ 216711 w 317377"/>
              <a:gd name="connsiteY18" fmla="*/ 120216 h 317627"/>
              <a:gd name="connsiteX19" fmla="*/ 120216 w 317377"/>
              <a:gd name="connsiteY19" fmla="*/ 216711 h 31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7377" h="317627">
                <a:moveTo>
                  <a:pt x="309184" y="269380"/>
                </a:moveTo>
                <a:lnTo>
                  <a:pt x="258927" y="219123"/>
                </a:lnTo>
                <a:cubicBezTo>
                  <a:pt x="252092" y="212288"/>
                  <a:pt x="242844" y="209876"/>
                  <a:pt x="233999" y="211484"/>
                </a:cubicBezTo>
                <a:lnTo>
                  <a:pt x="216309" y="193793"/>
                </a:lnTo>
                <a:cubicBezTo>
                  <a:pt x="231989" y="173690"/>
                  <a:pt x="241236" y="147958"/>
                  <a:pt x="241236" y="120618"/>
                </a:cubicBezTo>
                <a:cubicBezTo>
                  <a:pt x="241236" y="54278"/>
                  <a:pt x="186958" y="0"/>
                  <a:pt x="120618" y="0"/>
                </a:cubicBezTo>
                <a:cubicBezTo>
                  <a:pt x="54278" y="0"/>
                  <a:pt x="0" y="54278"/>
                  <a:pt x="0" y="120618"/>
                </a:cubicBezTo>
                <a:cubicBezTo>
                  <a:pt x="0" y="186958"/>
                  <a:pt x="54278" y="241236"/>
                  <a:pt x="120618" y="241236"/>
                </a:cubicBezTo>
                <a:cubicBezTo>
                  <a:pt x="147958" y="241236"/>
                  <a:pt x="173288" y="231989"/>
                  <a:pt x="193793" y="216309"/>
                </a:cubicBezTo>
                <a:lnTo>
                  <a:pt x="211484" y="233999"/>
                </a:lnTo>
                <a:cubicBezTo>
                  <a:pt x="209876" y="242844"/>
                  <a:pt x="212288" y="252092"/>
                  <a:pt x="219123" y="258927"/>
                </a:cubicBezTo>
                <a:lnTo>
                  <a:pt x="269380" y="309184"/>
                </a:lnTo>
                <a:cubicBezTo>
                  <a:pt x="275009" y="314813"/>
                  <a:pt x="282246" y="317628"/>
                  <a:pt x="289484" y="317628"/>
                </a:cubicBezTo>
                <a:cubicBezTo>
                  <a:pt x="296721" y="317628"/>
                  <a:pt x="303958" y="314813"/>
                  <a:pt x="309587" y="309184"/>
                </a:cubicBezTo>
                <a:cubicBezTo>
                  <a:pt x="320040" y="297927"/>
                  <a:pt x="320040" y="280236"/>
                  <a:pt x="309184" y="269380"/>
                </a:cubicBezTo>
                <a:close/>
                <a:moveTo>
                  <a:pt x="120216" y="216711"/>
                </a:moveTo>
                <a:cubicBezTo>
                  <a:pt x="67144" y="216711"/>
                  <a:pt x="23722" y="173288"/>
                  <a:pt x="23722" y="120216"/>
                </a:cubicBezTo>
                <a:cubicBezTo>
                  <a:pt x="23722" y="67144"/>
                  <a:pt x="67144" y="23722"/>
                  <a:pt x="120216" y="23722"/>
                </a:cubicBezTo>
                <a:cubicBezTo>
                  <a:pt x="173288" y="23722"/>
                  <a:pt x="216711" y="67144"/>
                  <a:pt x="216711" y="120216"/>
                </a:cubicBezTo>
                <a:cubicBezTo>
                  <a:pt x="216711" y="173288"/>
                  <a:pt x="173288" y="216711"/>
                  <a:pt x="120216" y="216711"/>
                </a:cubicBezTo>
                <a:close/>
              </a:path>
            </a:pathLst>
          </a:custGeom>
          <a:gradFill>
            <a:gsLst>
              <a:gs pos="100000">
                <a:schemeClr val="accent3"/>
              </a:gs>
              <a:gs pos="0">
                <a:schemeClr val="accent3">
                  <a:lumMod val="40000"/>
                  <a:lumOff val="60000"/>
                </a:schemeClr>
              </a:gs>
            </a:gsLst>
            <a:lin ang="0" scaled="0"/>
          </a:gradFill>
          <a:ln w="3969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0" name="TextBox 9">
            <a:hlinkClick r:id="rId7"/>
            <a:extLst>
              <a:ext uri="{FF2B5EF4-FFF2-40B4-BE49-F238E27FC236}">
                <a16:creationId xmlns:a16="http://schemas.microsoft.com/office/drawing/2014/main" id="{B4974E26-C5EB-C100-586C-83141DD5FDE2}"/>
              </a:ext>
            </a:extLst>
          </p:cNvPr>
          <p:cNvSpPr txBox="1"/>
          <p:nvPr/>
        </p:nvSpPr>
        <p:spPr>
          <a:xfrm>
            <a:off x="5560052" y="1913186"/>
            <a:ext cx="140391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pc="-7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dirty="0"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zrr.kr/3FkM </a:t>
            </a:r>
          </a:p>
        </p:txBody>
      </p:sp>
      <p:sp>
        <p:nvSpPr>
          <p:cNvPr id="13" name="자유형: 도형 29">
            <a:extLst>
              <a:ext uri="{FF2B5EF4-FFF2-40B4-BE49-F238E27FC236}">
                <a16:creationId xmlns:a16="http://schemas.microsoft.com/office/drawing/2014/main" id="{0F458F6F-48F6-EA3D-2550-EB271C5A3BF9}"/>
              </a:ext>
            </a:extLst>
          </p:cNvPr>
          <p:cNvSpPr/>
          <p:nvPr/>
        </p:nvSpPr>
        <p:spPr>
          <a:xfrm>
            <a:off x="2534602" y="1809037"/>
            <a:ext cx="1726443" cy="473977"/>
          </a:xfrm>
          <a:custGeom>
            <a:avLst/>
            <a:gdLst>
              <a:gd name="connsiteX0" fmla="*/ 46587 w 1726443"/>
              <a:gd name="connsiteY0" fmla="*/ 0 h 473977"/>
              <a:gd name="connsiteX1" fmla="*/ 1726443 w 1726443"/>
              <a:gd name="connsiteY1" fmla="*/ 0 h 473977"/>
              <a:gd name="connsiteX2" fmla="*/ 1726443 w 1726443"/>
              <a:gd name="connsiteY2" fmla="*/ 473977 h 473977"/>
              <a:gd name="connsiteX3" fmla="*/ 46587 w 1726443"/>
              <a:gd name="connsiteY3" fmla="*/ 473977 h 473977"/>
              <a:gd name="connsiteX4" fmla="*/ 0 w 1726443"/>
              <a:gd name="connsiteY4" fmla="*/ 427390 h 473977"/>
              <a:gd name="connsiteX5" fmla="*/ 0 w 1726443"/>
              <a:gd name="connsiteY5" fmla="*/ 46587 h 473977"/>
              <a:gd name="connsiteX6" fmla="*/ 46587 w 1726443"/>
              <a:gd name="connsiteY6" fmla="*/ 0 h 47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6443" h="473977">
                <a:moveTo>
                  <a:pt x="46587" y="0"/>
                </a:moveTo>
                <a:lnTo>
                  <a:pt x="1726443" y="0"/>
                </a:lnTo>
                <a:lnTo>
                  <a:pt x="1726443" y="473977"/>
                </a:lnTo>
                <a:lnTo>
                  <a:pt x="46587" y="473977"/>
                </a:lnTo>
                <a:cubicBezTo>
                  <a:pt x="20858" y="473977"/>
                  <a:pt x="0" y="453119"/>
                  <a:pt x="0" y="427390"/>
                </a:cubicBezTo>
                <a:lnTo>
                  <a:pt x="0" y="46587"/>
                </a:lnTo>
                <a:cubicBezTo>
                  <a:pt x="0" y="20858"/>
                  <a:pt x="20858" y="0"/>
                  <a:pt x="46587" y="0"/>
                </a:cubicBezTo>
                <a:close/>
              </a:path>
            </a:pathLst>
          </a:custGeom>
          <a:gradFill flip="none" rotWithShape="1">
            <a:gsLst>
              <a:gs pos="85000">
                <a:schemeClr val="accent3"/>
              </a:gs>
              <a:gs pos="0">
                <a:schemeClr val="accent3">
                  <a:lumMod val="40000"/>
                  <a:lumOff val="6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509C72-F556-47D0-374D-E2B6D132770E}"/>
              </a:ext>
            </a:extLst>
          </p:cNvPr>
          <p:cNvSpPr txBox="1"/>
          <p:nvPr/>
        </p:nvSpPr>
        <p:spPr>
          <a:xfrm>
            <a:off x="3209630" y="1922915"/>
            <a:ext cx="3763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pc="-7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1600" dirty="0">
                <a:solidFill>
                  <a:schemeClr val="bg1"/>
                </a:solidFill>
              </a:rPr>
              <a:t>검색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5404151-9EC6-3526-2B3B-C7BFBD59F739}"/>
              </a:ext>
            </a:extLst>
          </p:cNvPr>
          <p:cNvGrpSpPr/>
          <p:nvPr/>
        </p:nvGrpSpPr>
        <p:grpSpPr>
          <a:xfrm>
            <a:off x="6096000" y="2739971"/>
            <a:ext cx="2962374" cy="2563759"/>
            <a:chOff x="1047750" y="3696101"/>
            <a:chExt cx="1868705" cy="1926190"/>
          </a:xfrm>
          <a:solidFill>
            <a:schemeClr val="accent1"/>
          </a:solidFill>
        </p:grpSpPr>
        <p:sp>
          <p:nvSpPr>
            <p:cNvPr id="86" name="사각형: 둥근 모서리 9">
              <a:extLst>
                <a:ext uri="{FF2B5EF4-FFF2-40B4-BE49-F238E27FC236}">
                  <a16:creationId xmlns:a16="http://schemas.microsoft.com/office/drawing/2014/main" id="{0DE3B4BB-1A9F-94DE-C340-A8DE893DC5C0}"/>
                </a:ext>
              </a:extLst>
            </p:cNvPr>
            <p:cNvSpPr/>
            <p:nvPr/>
          </p:nvSpPr>
          <p:spPr>
            <a:xfrm>
              <a:off x="1047750" y="3696101"/>
              <a:ext cx="1868705" cy="192619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Pretendard Medium" panose="02000603000000020004" pitchFamily="50" charset="-127"/>
              </a:endParaRPr>
            </a:p>
          </p:txBody>
        </p:sp>
        <p:sp>
          <p:nvSpPr>
            <p:cNvPr id="87" name="사각형: 둥근 모서리 16">
              <a:extLst>
                <a:ext uri="{FF2B5EF4-FFF2-40B4-BE49-F238E27FC236}">
                  <a16:creationId xmlns:a16="http://schemas.microsoft.com/office/drawing/2014/main" id="{52D5589A-CAFF-B276-53D5-DEA44542418A}"/>
                </a:ext>
              </a:extLst>
            </p:cNvPr>
            <p:cNvSpPr/>
            <p:nvPr/>
          </p:nvSpPr>
          <p:spPr>
            <a:xfrm>
              <a:off x="1047750" y="3696101"/>
              <a:ext cx="1868705" cy="192619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Pretendard Medium" panose="02000603000000020004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52E19BF-DC07-668E-F4CC-EED94921DA04}"/>
              </a:ext>
            </a:extLst>
          </p:cNvPr>
          <p:cNvSpPr txBox="1"/>
          <p:nvPr/>
        </p:nvSpPr>
        <p:spPr>
          <a:xfrm>
            <a:off x="100330" y="76199"/>
            <a:ext cx="78226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</a:rPr>
              <a:t>PART</a:t>
            </a: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5</a:t>
            </a:r>
            <a:endParaRPr kumimoji="0" lang="ko-KR" altLang="en-US" sz="1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002060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6F87DA-929D-8535-4199-3739B8992458}"/>
              </a:ext>
            </a:extLst>
          </p:cNvPr>
          <p:cNvGrpSpPr/>
          <p:nvPr/>
        </p:nvGrpSpPr>
        <p:grpSpPr>
          <a:xfrm>
            <a:off x="2876643" y="2610966"/>
            <a:ext cx="2962375" cy="2891093"/>
            <a:chOff x="8431488" y="3060502"/>
            <a:chExt cx="2350110" cy="2350110"/>
          </a:xfrm>
        </p:grpSpPr>
        <p:sp>
          <p:nvSpPr>
            <p:cNvPr id="12" name="Oval 39">
              <a:extLst>
                <a:ext uri="{FF2B5EF4-FFF2-40B4-BE49-F238E27FC236}">
                  <a16:creationId xmlns:a16="http://schemas.microsoft.com/office/drawing/2014/main" id="{CCA36AC5-A162-546B-2EF0-8CD7A259615C}"/>
                </a:ext>
              </a:extLst>
            </p:cNvPr>
            <p:cNvSpPr/>
            <p:nvPr/>
          </p:nvSpPr>
          <p:spPr>
            <a:xfrm>
              <a:off x="8431488" y="3060502"/>
              <a:ext cx="2350110" cy="2350110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52400" dist="177800" dir="13500000" sx="102000" sy="102000" algn="tl" rotWithShape="0">
                <a:schemeClr val="bg1"/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Pretendard Medium" panose="02000603000000020004" pitchFamily="50" charset="-127"/>
              </a:endParaRPr>
            </a:p>
          </p:txBody>
        </p:sp>
        <p:sp>
          <p:nvSpPr>
            <p:cNvPr id="14" name="Oval 38">
              <a:extLst>
                <a:ext uri="{FF2B5EF4-FFF2-40B4-BE49-F238E27FC236}">
                  <a16:creationId xmlns:a16="http://schemas.microsoft.com/office/drawing/2014/main" id="{AFCC9035-B737-C797-FD9D-600A183610D5}"/>
                </a:ext>
              </a:extLst>
            </p:cNvPr>
            <p:cNvSpPr/>
            <p:nvPr/>
          </p:nvSpPr>
          <p:spPr>
            <a:xfrm>
              <a:off x="8431488" y="3060502"/>
              <a:ext cx="2350110" cy="2350110"/>
            </a:xfrm>
            <a:prstGeom prst="ellipse">
              <a:avLst/>
            </a:prstGeom>
            <a:gradFill>
              <a:gsLst>
                <a:gs pos="14000">
                  <a:srgbClr val="002060"/>
                </a:gs>
                <a:gs pos="100000">
                  <a:schemeClr val="accent3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90500" dist="1778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Pretendard Medium" panose="02000603000000020004" pitchFamily="50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186BDD5-6506-E4D4-74C1-E4A62DE11C6F}"/>
              </a:ext>
            </a:extLst>
          </p:cNvPr>
          <p:cNvSpPr txBox="1"/>
          <p:nvPr/>
        </p:nvSpPr>
        <p:spPr>
          <a:xfrm>
            <a:off x="2876643" y="3487395"/>
            <a:ext cx="304186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4000" spc="-7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웹서비스</a:t>
            </a:r>
            <a:endParaRPr lang="en-US" altLang="ko-KR" sz="4000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40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시연</a:t>
            </a:r>
            <a:endParaRPr lang="en-US" altLang="ko-KR" sz="4000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19" name="그림 18" descr="로고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E37F2A68-8315-31F5-88E9-367E7EB077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7805" y="2853383"/>
            <a:ext cx="2318761" cy="231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15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7">
            <a:extLst>
              <a:ext uri="{FF2B5EF4-FFF2-40B4-BE49-F238E27FC236}">
                <a16:creationId xmlns:a16="http://schemas.microsoft.com/office/drawing/2014/main" id="{319DD8D5-9BD7-4843-8C39-26C443585CF4}"/>
              </a:ext>
            </a:extLst>
          </p:cNvPr>
          <p:cNvSpPr>
            <a:spLocks/>
          </p:cNvSpPr>
          <p:nvPr/>
        </p:nvSpPr>
        <p:spPr bwMode="auto">
          <a:xfrm>
            <a:off x="1465441" y="2032308"/>
            <a:ext cx="3750850" cy="630447"/>
          </a:xfrm>
          <a:prstGeom prst="roundRect">
            <a:avLst>
              <a:gd name="adj" fmla="val 4394"/>
            </a:avLst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UA" sz="1800" b="0" i="0" u="none" strike="noStrike" kern="0" cap="none" spc="0" normalizeH="0" baseline="0" noProof="0">
              <a:ln>
                <a:noFill/>
              </a:ln>
              <a:solidFill>
                <a:srgbClr val="ACB0C0"/>
              </a:solidFill>
              <a:effectLst/>
              <a:uLnTx/>
              <a:uFillTx/>
              <a:latin typeface="Pretendard Medium" panose="02000603000000020004" pitchFamily="50" charset="-127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697084" y="546553"/>
            <a:ext cx="5722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시사점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713848" y="817063"/>
            <a:ext cx="323646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</a:rPr>
              <a:t>예측모델 고도화 방안</a:t>
            </a:r>
            <a:endParaRPr kumimoji="0" lang="en-US" altLang="ko-KR" sz="40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32669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5975BC1-3397-4C4A-9669-6E73C49DD414}"/>
              </a:ext>
            </a:extLst>
          </p:cNvPr>
          <p:cNvSpPr txBox="1"/>
          <p:nvPr/>
        </p:nvSpPr>
        <p:spPr>
          <a:xfrm>
            <a:off x="1426618" y="2656070"/>
            <a:ext cx="3590102" cy="5170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경제데이터와 연관성이 낮은 업종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(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어업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, </a:t>
            </a:r>
            <a:r>
              <a:rPr kumimoji="0" lang="ko-KR" altLang="en-US" sz="1200" b="0" i="0" u="none" strike="noStrike" kern="1200" cap="none" spc="-50" normalizeH="0" baseline="0" noProof="0" dirty="0" err="1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음료업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 등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)</a:t>
            </a:r>
            <a:endParaRPr kumimoji="0" lang="en-US" altLang="ko-KR" sz="14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Pretendard" panose="02000503000000020004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에서의 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예측모델 설명력 문제 개선 필요</a:t>
            </a:r>
            <a:endParaRPr lang="en-US" altLang="ko-KR" sz="14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28ED172-1BDC-27AB-4575-C5F37FAF9289}"/>
              </a:ext>
            </a:extLst>
          </p:cNvPr>
          <p:cNvGrpSpPr/>
          <p:nvPr/>
        </p:nvGrpSpPr>
        <p:grpSpPr>
          <a:xfrm>
            <a:off x="1330496" y="1891031"/>
            <a:ext cx="535476" cy="630447"/>
            <a:chOff x="4940640" y="736600"/>
            <a:chExt cx="2800446" cy="5323254"/>
          </a:xfrm>
        </p:grpSpPr>
        <p:sp>
          <p:nvSpPr>
            <p:cNvPr id="8" name="사각형: 둥근 모서리 52">
              <a:extLst>
                <a:ext uri="{FF2B5EF4-FFF2-40B4-BE49-F238E27FC236}">
                  <a16:creationId xmlns:a16="http://schemas.microsoft.com/office/drawing/2014/main" id="{2307AAC4-3DE1-B5D0-2213-8E2B14C06DE8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noFill/>
                <a:latin typeface="Pretendard Medium" panose="02000603000000020004" pitchFamily="50" charset="-127"/>
              </a:endParaRPr>
            </a:p>
          </p:txBody>
        </p:sp>
        <p:sp>
          <p:nvSpPr>
            <p:cNvPr id="10" name="사각형: 둥근 모서리 53">
              <a:extLst>
                <a:ext uri="{FF2B5EF4-FFF2-40B4-BE49-F238E27FC236}">
                  <a16:creationId xmlns:a16="http://schemas.microsoft.com/office/drawing/2014/main" id="{BE834188-7775-6A02-25DC-FE1783254603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noFill/>
                <a:latin typeface="Pretendard Medium" panose="02000603000000020004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40D6D5D-5061-23AB-2764-6B0335E7FA4C}"/>
              </a:ext>
            </a:extLst>
          </p:cNvPr>
          <p:cNvSpPr txBox="1"/>
          <p:nvPr/>
        </p:nvSpPr>
        <p:spPr>
          <a:xfrm>
            <a:off x="1365935" y="1894494"/>
            <a:ext cx="463091" cy="4739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</a:rPr>
              <a:t>1.</a:t>
            </a:r>
            <a:endParaRPr kumimoji="0" lang="en-US" altLang="ko-KR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bg1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1304EB69-808B-1131-7A3F-4FCDD0DDDDAE}"/>
              </a:ext>
            </a:extLst>
          </p:cNvPr>
          <p:cNvGrpSpPr/>
          <p:nvPr/>
        </p:nvGrpSpPr>
        <p:grpSpPr>
          <a:xfrm>
            <a:off x="0" y="6450556"/>
            <a:ext cx="12192000" cy="407444"/>
            <a:chOff x="0" y="0"/>
            <a:chExt cx="6671512" cy="222955"/>
          </a:xfrm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4478E06A-92A7-9746-08C9-6B5A4A337EA1}"/>
                </a:ext>
              </a:extLst>
            </p:cNvPr>
            <p:cNvSpPr/>
            <p:nvPr/>
          </p:nvSpPr>
          <p:spPr>
            <a:xfrm>
              <a:off x="0" y="0"/>
              <a:ext cx="6671512" cy="222955"/>
            </a:xfrm>
            <a:custGeom>
              <a:avLst/>
              <a:gdLst/>
              <a:ahLst/>
              <a:cxnLst/>
              <a:rect l="l" t="t" r="r" b="b"/>
              <a:pathLst>
                <a:path w="6671512" h="222955">
                  <a:moveTo>
                    <a:pt x="0" y="0"/>
                  </a:moveTo>
                  <a:lnTo>
                    <a:pt x="6671512" y="0"/>
                  </a:lnTo>
                  <a:lnTo>
                    <a:pt x="6671512" y="222955"/>
                  </a:lnTo>
                  <a:lnTo>
                    <a:pt x="0" y="222955"/>
                  </a:lnTo>
                  <a:close/>
                </a:path>
              </a:pathLst>
            </a:custGeom>
            <a:solidFill>
              <a:srgbClr val="0283F2">
                <a:alpha val="51765"/>
              </a:srgbClr>
            </a:solidFill>
          </p:spPr>
          <p:txBody>
            <a:bodyPr/>
            <a:lstStyle/>
            <a:p>
              <a:endParaRPr lang="ko-KR" altLang="en-US" sz="1200"/>
            </a:p>
          </p:txBody>
        </p:sp>
      </p:grpSp>
      <p:grpSp>
        <p:nvGrpSpPr>
          <p:cNvPr id="34" name="Group 7">
            <a:extLst>
              <a:ext uri="{FF2B5EF4-FFF2-40B4-BE49-F238E27FC236}">
                <a16:creationId xmlns:a16="http://schemas.microsoft.com/office/drawing/2014/main" id="{1D48B084-ADE5-2536-C9EF-D2D2DEB1A713}"/>
              </a:ext>
            </a:extLst>
          </p:cNvPr>
          <p:cNvGrpSpPr/>
          <p:nvPr/>
        </p:nvGrpSpPr>
        <p:grpSpPr>
          <a:xfrm>
            <a:off x="0" y="6450556"/>
            <a:ext cx="6095346" cy="407444"/>
            <a:chOff x="0" y="0"/>
            <a:chExt cx="3335398" cy="222955"/>
          </a:xfrm>
        </p:grpSpPr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C0E9CAE5-AB68-E838-6BEE-72EDF7DFC532}"/>
                </a:ext>
              </a:extLst>
            </p:cNvPr>
            <p:cNvSpPr/>
            <p:nvPr/>
          </p:nvSpPr>
          <p:spPr>
            <a:xfrm>
              <a:off x="0" y="0"/>
              <a:ext cx="3335398" cy="222955"/>
            </a:xfrm>
            <a:custGeom>
              <a:avLst/>
              <a:gdLst/>
              <a:ahLst/>
              <a:cxnLst/>
              <a:rect l="l" t="t" r="r" b="b"/>
              <a:pathLst>
                <a:path w="3335398" h="222955">
                  <a:moveTo>
                    <a:pt x="0" y="0"/>
                  </a:moveTo>
                  <a:lnTo>
                    <a:pt x="3335398" y="0"/>
                  </a:lnTo>
                  <a:lnTo>
                    <a:pt x="3335398" y="222955"/>
                  </a:lnTo>
                  <a:lnTo>
                    <a:pt x="0" y="222955"/>
                  </a:lnTo>
                  <a:close/>
                </a:path>
              </a:pathLst>
            </a:custGeom>
            <a:solidFill>
              <a:srgbClr val="0283F2">
                <a:alpha val="51765"/>
              </a:srgbClr>
            </a:solidFill>
          </p:spPr>
          <p:txBody>
            <a:bodyPr/>
            <a:lstStyle/>
            <a:p>
              <a:endParaRPr lang="ko-KR" altLang="en-US" sz="1200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6019532-845D-CE0F-5479-BB6BC75F1D47}"/>
              </a:ext>
            </a:extLst>
          </p:cNvPr>
          <p:cNvSpPr txBox="1"/>
          <p:nvPr/>
        </p:nvSpPr>
        <p:spPr>
          <a:xfrm>
            <a:off x="1974552" y="2139993"/>
            <a:ext cx="2828850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32669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일부업종에 대한 설명력 개선</a:t>
            </a:r>
            <a:endParaRPr kumimoji="0" lang="en-US" altLang="ko-KR" b="1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32669"/>
              </a:solidFill>
              <a:effectLst/>
              <a:uLnTx/>
              <a:uFillTx/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749B3222-1220-8A3D-20FC-DDD4CFCBC331}"/>
              </a:ext>
            </a:extLst>
          </p:cNvPr>
          <p:cNvSpPr>
            <a:spLocks/>
          </p:cNvSpPr>
          <p:nvPr/>
        </p:nvSpPr>
        <p:spPr bwMode="auto">
          <a:xfrm>
            <a:off x="6386115" y="2033740"/>
            <a:ext cx="5284922" cy="622330"/>
          </a:xfrm>
          <a:prstGeom prst="roundRect">
            <a:avLst>
              <a:gd name="adj" fmla="val 4394"/>
            </a:avLst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UA" sz="1800" b="0" i="0" u="none" strike="noStrike" kern="0" cap="none" spc="0" normalizeH="0" baseline="0" noProof="0">
              <a:ln>
                <a:noFill/>
              </a:ln>
              <a:solidFill>
                <a:srgbClr val="ACB0C0"/>
              </a:solidFill>
              <a:effectLst/>
              <a:uLnTx/>
              <a:uFillTx/>
              <a:latin typeface="Pretendard Medium" panose="02000603000000020004" pitchFamily="50" charset="-127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98DAEF-7787-B735-B94A-377CBE8E0294}"/>
              </a:ext>
            </a:extLst>
          </p:cNvPr>
          <p:cNvSpPr txBox="1"/>
          <p:nvPr/>
        </p:nvSpPr>
        <p:spPr>
          <a:xfrm>
            <a:off x="6892798" y="2154158"/>
            <a:ext cx="4773685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32669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데이터 및 알고리즘 모델의 주기적 업데이트 필요</a:t>
            </a:r>
            <a:endParaRPr kumimoji="0" lang="en-US" altLang="ko-KR" b="1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32669"/>
              </a:solidFill>
              <a:effectLst/>
              <a:uLnTx/>
              <a:uFillTx/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6A1DD36-16ED-8AD1-3E7A-A16191E1B5D7}"/>
              </a:ext>
            </a:extLst>
          </p:cNvPr>
          <p:cNvGrpSpPr/>
          <p:nvPr/>
        </p:nvGrpSpPr>
        <p:grpSpPr>
          <a:xfrm>
            <a:off x="6321883" y="1896639"/>
            <a:ext cx="535476" cy="630447"/>
            <a:chOff x="4940640" y="736600"/>
            <a:chExt cx="2800446" cy="5323254"/>
          </a:xfrm>
        </p:grpSpPr>
        <p:sp>
          <p:nvSpPr>
            <p:cNvPr id="52" name="사각형: 둥근 모서리 52">
              <a:extLst>
                <a:ext uri="{FF2B5EF4-FFF2-40B4-BE49-F238E27FC236}">
                  <a16:creationId xmlns:a16="http://schemas.microsoft.com/office/drawing/2014/main" id="{9838EDB9-3A9A-F63D-DB32-A165CD05D83F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noFill/>
                <a:latin typeface="Pretendard Medium" panose="02000603000000020004" pitchFamily="50" charset="-127"/>
              </a:endParaRPr>
            </a:p>
          </p:txBody>
        </p:sp>
        <p:sp>
          <p:nvSpPr>
            <p:cNvPr id="53" name="사각형: 둥근 모서리 53">
              <a:extLst>
                <a:ext uri="{FF2B5EF4-FFF2-40B4-BE49-F238E27FC236}">
                  <a16:creationId xmlns:a16="http://schemas.microsoft.com/office/drawing/2014/main" id="{B21DFB05-156D-AEDA-A323-CD56D764408B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noFill/>
                <a:latin typeface="Pretendard Medium" panose="02000603000000020004" pitchFamily="50" charset="-127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D980813C-EA88-E417-9824-CA8EF7A05E71}"/>
              </a:ext>
            </a:extLst>
          </p:cNvPr>
          <p:cNvSpPr txBox="1"/>
          <p:nvPr/>
        </p:nvSpPr>
        <p:spPr>
          <a:xfrm>
            <a:off x="6357322" y="1900102"/>
            <a:ext cx="463091" cy="4739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</a:rPr>
              <a:t>2.</a:t>
            </a:r>
            <a:endParaRPr kumimoji="0" lang="en-US" altLang="ko-KR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bg1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709D76F-C7DC-D9EB-3B64-C49B0A67AEAC}"/>
              </a:ext>
            </a:extLst>
          </p:cNvPr>
          <p:cNvSpPr txBox="1"/>
          <p:nvPr/>
        </p:nvSpPr>
        <p:spPr>
          <a:xfrm>
            <a:off x="6682137" y="2662755"/>
            <a:ext cx="4754870" cy="5170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현재 일부데이터는 수기로 데이터를 수집하는 작업 필요</a:t>
            </a:r>
            <a:r>
              <a:rPr lang="en-US" altLang="ko-KR" sz="14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,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주기적으로 모델을 업데이트 해야 하는 번거로움 발생</a:t>
            </a:r>
            <a:endParaRPr kumimoji="0" lang="en-US" altLang="ko-KR" sz="14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Pretendard" panose="02000503000000020004" pitchFamily="2" charset="-127"/>
            </a:endParaRPr>
          </a:p>
        </p:txBody>
      </p:sp>
      <p:sp>
        <p:nvSpPr>
          <p:cNvPr id="62" name="화살표: 톱니 모양의 오른쪽 61">
            <a:extLst>
              <a:ext uri="{FF2B5EF4-FFF2-40B4-BE49-F238E27FC236}">
                <a16:creationId xmlns:a16="http://schemas.microsoft.com/office/drawing/2014/main" id="{451504B2-2BB2-FBE7-3DAB-8A8852D40B12}"/>
              </a:ext>
            </a:extLst>
          </p:cNvPr>
          <p:cNvSpPr/>
          <p:nvPr/>
        </p:nvSpPr>
        <p:spPr>
          <a:xfrm rot="5400000">
            <a:off x="5321936" y="2941960"/>
            <a:ext cx="1294803" cy="1050881"/>
          </a:xfrm>
          <a:prstGeom prst="notchedRightArrow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E5C60B9-C551-120F-AC63-8590EDD8EBCA}"/>
              </a:ext>
            </a:extLst>
          </p:cNvPr>
          <p:cNvSpPr txBox="1"/>
          <p:nvPr/>
        </p:nvSpPr>
        <p:spPr>
          <a:xfrm>
            <a:off x="100330" y="76199"/>
            <a:ext cx="78226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</a:rPr>
              <a:t>PART</a:t>
            </a: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5</a:t>
            </a:r>
            <a:endParaRPr kumimoji="0" lang="ko-KR" altLang="en-US" sz="1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002060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1A3E4AF-EE08-F5E8-B515-6F0633B156BB}"/>
              </a:ext>
            </a:extLst>
          </p:cNvPr>
          <p:cNvSpPr txBox="1"/>
          <p:nvPr/>
        </p:nvSpPr>
        <p:spPr>
          <a:xfrm>
            <a:off x="5383469" y="3086244"/>
            <a:ext cx="1215500" cy="5170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0" lang="en-US" altLang="ko-KR" sz="28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Pretendard" panose="02000503000000020004" pitchFamily="2" charset="-127"/>
              </a:rPr>
              <a:t>HOW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B68BCC4-AA2B-7C95-D9D5-AC1D9E1D1E10}"/>
              </a:ext>
            </a:extLst>
          </p:cNvPr>
          <p:cNvGrpSpPr/>
          <p:nvPr/>
        </p:nvGrpSpPr>
        <p:grpSpPr>
          <a:xfrm>
            <a:off x="480130" y="4325963"/>
            <a:ext cx="3666126" cy="1170166"/>
            <a:chOff x="2952750" y="1925768"/>
            <a:chExt cx="6286500" cy="2144582"/>
          </a:xfrm>
          <a:solidFill>
            <a:srgbClr val="0283F2"/>
          </a:solidFill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DF95530F-9DF0-7110-1C0D-D32D4C0E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ECC8E8CB-D6E0-735A-33F0-F7B6B49F7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F9F556E-B90E-FC03-53B4-F5F170B849D7}"/>
              </a:ext>
            </a:extLst>
          </p:cNvPr>
          <p:cNvSpPr txBox="1"/>
          <p:nvPr/>
        </p:nvSpPr>
        <p:spPr>
          <a:xfrm>
            <a:off x="1582351" y="4403485"/>
            <a:ext cx="135614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대안지표 찾기</a:t>
            </a:r>
            <a:endParaRPr kumimoji="0" lang="ko-KR" altLang="en-US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8C94F0-C0E2-4E82-B4A3-BAA1BB7C121B}"/>
              </a:ext>
            </a:extLst>
          </p:cNvPr>
          <p:cNvSpPr txBox="1"/>
          <p:nvPr/>
        </p:nvSpPr>
        <p:spPr>
          <a:xfrm>
            <a:off x="215887" y="4801884"/>
            <a:ext cx="4172720" cy="5170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경제 및 사회환경 데이터 외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4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해당 업종에 알맞은 대안데이터를 추가하여 예측모델 고도화</a:t>
            </a:r>
            <a:endParaRPr lang="en-US" altLang="ko-KR" sz="14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263F79F-91A4-B9B3-623B-5936A7C10F96}"/>
              </a:ext>
            </a:extLst>
          </p:cNvPr>
          <p:cNvGrpSpPr/>
          <p:nvPr/>
        </p:nvGrpSpPr>
        <p:grpSpPr>
          <a:xfrm>
            <a:off x="4257138" y="4308043"/>
            <a:ext cx="3666126" cy="1182094"/>
            <a:chOff x="2952750" y="1925768"/>
            <a:chExt cx="6286500" cy="2144582"/>
          </a:xfrm>
          <a:solidFill>
            <a:srgbClr val="0283F2"/>
          </a:solidFill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A9780ED0-9799-2671-6D8F-D3FE0E6CC3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227E68AF-FA8D-D419-DF78-768FD8DCA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C82342E2-B752-2FFF-1E92-DBE3AA34B6E4}"/>
              </a:ext>
            </a:extLst>
          </p:cNvPr>
          <p:cNvSpPr txBox="1"/>
          <p:nvPr/>
        </p:nvSpPr>
        <p:spPr>
          <a:xfrm>
            <a:off x="4362683" y="4401204"/>
            <a:ext cx="350095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Open API</a:t>
            </a:r>
            <a:r>
              <a:rPr lang="ko-KR" altLang="en-US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통한 프로세스 자동화</a:t>
            </a:r>
            <a:endParaRPr lang="en-US" altLang="ko-KR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CCB0824-EF17-A7A0-BBE3-CAEAB41E9D21}"/>
              </a:ext>
            </a:extLst>
          </p:cNvPr>
          <p:cNvGrpSpPr/>
          <p:nvPr/>
        </p:nvGrpSpPr>
        <p:grpSpPr>
          <a:xfrm>
            <a:off x="8139691" y="4290323"/>
            <a:ext cx="3666126" cy="1205806"/>
            <a:chOff x="2952750" y="1925768"/>
            <a:chExt cx="6286500" cy="2144582"/>
          </a:xfrm>
          <a:solidFill>
            <a:srgbClr val="0283F2"/>
          </a:solidFill>
        </p:grpSpPr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997AE17A-AA8C-110D-FAC9-F917320B6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5FC019F5-636D-B286-C0F0-75837D3CF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111F3D67-0CF0-30C3-983F-5B6C62B172E3}"/>
              </a:ext>
            </a:extLst>
          </p:cNvPr>
          <p:cNvSpPr txBox="1"/>
          <p:nvPr/>
        </p:nvSpPr>
        <p:spPr>
          <a:xfrm>
            <a:off x="7863641" y="4807652"/>
            <a:ext cx="4172720" cy="5170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기존 </a:t>
            </a:r>
            <a:r>
              <a:rPr lang="en-US" altLang="ko-KR" sz="1400" spc="-50" dirty="0" err="1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XGBoost</a:t>
            </a:r>
            <a:r>
              <a:rPr lang="en-US" altLang="ko-KR" sz="14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4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모델에 타 모델을 접목</a:t>
            </a:r>
            <a:endParaRPr lang="en-US" altLang="ko-KR" sz="14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Pretendard" panose="02000503000000020004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4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예</a:t>
            </a:r>
            <a:r>
              <a:rPr lang="en-US" altLang="ko-KR" sz="14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 : + LSTM / </a:t>
            </a:r>
            <a:r>
              <a:rPr lang="en-US" altLang="ko-KR" sz="1400" spc="-50" dirty="0" err="1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LightGBM</a:t>
            </a:r>
            <a:r>
              <a:rPr lang="en-US" altLang="ko-KR" sz="14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 / </a:t>
            </a:r>
            <a:r>
              <a:rPr lang="en-US" altLang="ko-KR" sz="1400" spc="-50" dirty="0" err="1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CATBoost</a:t>
            </a:r>
            <a:r>
              <a:rPr lang="en-US" altLang="ko-KR" sz="14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0324CA1-F22E-067E-24DE-DA22BD5B8486}"/>
              </a:ext>
            </a:extLst>
          </p:cNvPr>
          <p:cNvSpPr txBox="1"/>
          <p:nvPr/>
        </p:nvSpPr>
        <p:spPr>
          <a:xfrm>
            <a:off x="4213652" y="4801599"/>
            <a:ext cx="3717385" cy="5170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데이터 수집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–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분석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–</a:t>
            </a:r>
            <a:r>
              <a:rPr lang="ko-KR" altLang="en-US" sz="14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예측까지의 전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 프로세스를</a:t>
            </a:r>
            <a:endParaRPr kumimoji="0" lang="en-US" altLang="ko-KR" sz="14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Pretendard" panose="02000503000000020004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자동화하여 지속적으로 학습이 진행되도록 개선</a:t>
            </a:r>
            <a:endParaRPr lang="en-US" altLang="ko-KR" sz="14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Pretendard" panose="02000503000000020004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40BC68E-239D-ABA7-46AE-C2500EAA8764}"/>
              </a:ext>
            </a:extLst>
          </p:cNvPr>
          <p:cNvSpPr txBox="1"/>
          <p:nvPr/>
        </p:nvSpPr>
        <p:spPr>
          <a:xfrm>
            <a:off x="8284799" y="4403485"/>
            <a:ext cx="337592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 모델과 접목시켜 성능 개선 고려 </a:t>
            </a:r>
            <a:endParaRPr lang="en-US" altLang="ko-KR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900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81" grpId="0"/>
      <p:bldP spid="37" grpId="0"/>
      <p:bldP spid="39" grpId="0"/>
      <p:bldP spid="44" grpId="0"/>
      <p:bldP spid="48" grpId="0"/>
      <p:bldP spid="49" grpId="0"/>
      <p:bldP spid="5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1329"/>
          <a:stretch>
            <a:fillRect/>
          </a:stretch>
        </p:blipFill>
        <p:spPr>
          <a:xfrm>
            <a:off x="0" y="0"/>
            <a:ext cx="12192001" cy="30702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A78E60D-664E-4210-74A5-494CBF9E27B0}"/>
              </a:ext>
            </a:extLst>
          </p:cNvPr>
          <p:cNvSpPr txBox="1"/>
          <p:nvPr/>
        </p:nvSpPr>
        <p:spPr>
          <a:xfrm>
            <a:off x="742788" y="933551"/>
            <a:ext cx="7126889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defTabSz="609630" latinLnBrk="1">
              <a:defRPr/>
            </a:pPr>
            <a:r>
              <a:rPr lang="ko-KR" altLang="en-US" sz="2000" spc="-100" dirty="0" err="1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퓨처아카데미</a:t>
            </a:r>
            <a:r>
              <a:rPr lang="ko-KR" altLang="en-US" sz="2000" spc="-1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과정을 통해</a:t>
            </a:r>
            <a:r>
              <a:rPr lang="en-US" altLang="ko-KR" sz="2000" spc="-1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000" spc="-1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많이 배울 수 있었습니다</a:t>
            </a:r>
            <a:r>
              <a:rPr lang="en-US" altLang="ko-KR" sz="2000" spc="-1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</a:p>
          <a:p>
            <a:pPr defTabSz="609630" latinLnBrk="1">
              <a:defRPr/>
            </a:pPr>
            <a:r>
              <a:rPr lang="ko-KR" altLang="en-US" sz="2000" spc="-1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감사합니다</a:t>
            </a:r>
            <a:r>
              <a:rPr lang="en-US" altLang="ko-KR" sz="2000" spc="-1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E45A32-388C-37E7-91BF-C4685DDB75CB}"/>
              </a:ext>
            </a:extLst>
          </p:cNvPr>
          <p:cNvSpPr txBox="1"/>
          <p:nvPr/>
        </p:nvSpPr>
        <p:spPr>
          <a:xfrm>
            <a:off x="742788" y="2143497"/>
            <a:ext cx="3443250" cy="18535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0" i="0" u="none" strike="noStrike" kern="1200" cap="none" spc="-1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THANK</a:t>
            </a: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0" i="0" u="none" strike="noStrike" kern="1200" cap="none" spc="-1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YOU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3CFDD76-BD92-C4F8-5F1D-A6CD6130EE16}"/>
              </a:ext>
            </a:extLst>
          </p:cNvPr>
          <p:cNvSpPr/>
          <p:nvPr/>
        </p:nvSpPr>
        <p:spPr>
          <a:xfrm>
            <a:off x="6556828" y="1356373"/>
            <a:ext cx="6780893" cy="6780893"/>
          </a:xfrm>
          <a:prstGeom prst="ellipse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ACB0C0"/>
              </a:solidFill>
              <a:effectLst/>
              <a:uLnTx/>
              <a:uFillTx/>
              <a:latin typeface="Pretendard Medium" panose="02000603000000020004" pitchFamily="50" charset="-127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7" name="그림 6" descr="의류, 사람, 스크린샷, 실내이(가) 표시된 사진&#10;&#10;자동 생성된 설명">
            <a:extLst>
              <a:ext uri="{FF2B5EF4-FFF2-40B4-BE49-F238E27FC236}">
                <a16:creationId xmlns:a16="http://schemas.microsoft.com/office/drawing/2014/main" id="{E206AB8B-6CA5-34A1-FAC5-EA9B53B7370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72301" y="1790893"/>
            <a:ext cx="5969000" cy="5969002"/>
          </a:xfrm>
          <a:custGeom>
            <a:avLst/>
            <a:gdLst>
              <a:gd name="connsiteX0" fmla="*/ 2984499 w 5969000"/>
              <a:gd name="connsiteY0" fmla="*/ 0 h 5969002"/>
              <a:gd name="connsiteX1" fmla="*/ 5969000 w 5969000"/>
              <a:gd name="connsiteY1" fmla="*/ 2984501 h 5969002"/>
              <a:gd name="connsiteX2" fmla="*/ 2984499 w 5969000"/>
              <a:gd name="connsiteY2" fmla="*/ 5969002 h 5969002"/>
              <a:gd name="connsiteX3" fmla="*/ 0 w 5969000"/>
              <a:gd name="connsiteY3" fmla="*/ 2984501 h 5969002"/>
              <a:gd name="connsiteX4" fmla="*/ 2984499 w 5969000"/>
              <a:gd name="connsiteY4" fmla="*/ 0 h 5969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0" h="5969002">
                <a:moveTo>
                  <a:pt x="2984499" y="0"/>
                </a:moveTo>
                <a:cubicBezTo>
                  <a:pt x="4632793" y="0"/>
                  <a:pt x="5969000" y="1336207"/>
                  <a:pt x="5969000" y="2984501"/>
                </a:cubicBezTo>
                <a:cubicBezTo>
                  <a:pt x="5969000" y="4632795"/>
                  <a:pt x="4632793" y="5969002"/>
                  <a:pt x="2984499" y="5969002"/>
                </a:cubicBezTo>
                <a:cubicBezTo>
                  <a:pt x="1336205" y="5969002"/>
                  <a:pt x="0" y="4632795"/>
                  <a:pt x="0" y="2984501"/>
                </a:cubicBezTo>
                <a:cubicBezTo>
                  <a:pt x="0" y="1336207"/>
                  <a:pt x="1336205" y="0"/>
                  <a:pt x="298449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61029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EB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226D76-55CD-F5DD-94D4-D539E0F37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8CBF895-A4A5-E228-8B0A-10B7DD2C229E}"/>
              </a:ext>
            </a:extLst>
          </p:cNvPr>
          <p:cNvSpPr txBox="1"/>
          <p:nvPr/>
        </p:nvSpPr>
        <p:spPr>
          <a:xfrm>
            <a:off x="-1726715" y="846361"/>
            <a:ext cx="6044072" cy="4768161"/>
          </a:xfrm>
          <a:custGeom>
            <a:avLst/>
            <a:gdLst/>
            <a:ahLst/>
            <a:cxnLst/>
            <a:rect l="l" t="t" r="r" b="b"/>
            <a:pathLst>
              <a:path w="6468476" h="5444671">
                <a:moveTo>
                  <a:pt x="1982191" y="1010155"/>
                </a:moveTo>
                <a:cubicBezTo>
                  <a:pt x="1715358" y="1010155"/>
                  <a:pt x="1500408" y="1154161"/>
                  <a:pt x="1337343" y="1442171"/>
                </a:cubicBezTo>
                <a:cubicBezTo>
                  <a:pt x="1174279" y="1730182"/>
                  <a:pt x="1092746" y="2157962"/>
                  <a:pt x="1092746" y="2725512"/>
                </a:cubicBezTo>
                <a:cubicBezTo>
                  <a:pt x="1092746" y="3288827"/>
                  <a:pt x="1174279" y="3714490"/>
                  <a:pt x="1337343" y="4002501"/>
                </a:cubicBezTo>
                <a:cubicBezTo>
                  <a:pt x="1500408" y="4290511"/>
                  <a:pt x="1715358" y="4434517"/>
                  <a:pt x="1982191" y="4434517"/>
                </a:cubicBezTo>
                <a:cubicBezTo>
                  <a:pt x="2249024" y="4434517"/>
                  <a:pt x="2463973" y="4290511"/>
                  <a:pt x="2627038" y="4002501"/>
                </a:cubicBezTo>
                <a:cubicBezTo>
                  <a:pt x="2790103" y="3714490"/>
                  <a:pt x="2871635" y="3288827"/>
                  <a:pt x="2871635" y="2725512"/>
                </a:cubicBezTo>
                <a:cubicBezTo>
                  <a:pt x="2871635" y="2157962"/>
                  <a:pt x="2790103" y="1730182"/>
                  <a:pt x="2627038" y="1442171"/>
                </a:cubicBezTo>
                <a:cubicBezTo>
                  <a:pt x="2463973" y="1154161"/>
                  <a:pt x="2249024" y="1010155"/>
                  <a:pt x="1982191" y="1010155"/>
                </a:cubicBezTo>
                <a:close/>
                <a:moveTo>
                  <a:pt x="4403694" y="139770"/>
                </a:moveTo>
                <a:lnTo>
                  <a:pt x="6468476" y="139770"/>
                </a:lnTo>
                <a:lnTo>
                  <a:pt x="6468476" y="5317608"/>
                </a:lnTo>
                <a:lnTo>
                  <a:pt x="5318551" y="5317608"/>
                </a:lnTo>
                <a:lnTo>
                  <a:pt x="5318551" y="1143572"/>
                </a:lnTo>
                <a:lnTo>
                  <a:pt x="4403694" y="1143572"/>
                </a:lnTo>
                <a:close/>
                <a:moveTo>
                  <a:pt x="1982191" y="0"/>
                </a:moveTo>
                <a:cubicBezTo>
                  <a:pt x="2367617" y="0"/>
                  <a:pt x="2709629" y="102710"/>
                  <a:pt x="3008228" y="308129"/>
                </a:cubicBezTo>
                <a:cubicBezTo>
                  <a:pt x="3306828" y="513548"/>
                  <a:pt x="3540837" y="820619"/>
                  <a:pt x="3710254" y="1229340"/>
                </a:cubicBezTo>
                <a:cubicBezTo>
                  <a:pt x="3879673" y="1638061"/>
                  <a:pt x="3964381" y="2136785"/>
                  <a:pt x="3964381" y="2725512"/>
                </a:cubicBezTo>
                <a:cubicBezTo>
                  <a:pt x="3964381" y="3314240"/>
                  <a:pt x="3879673" y="3811905"/>
                  <a:pt x="3710254" y="4218509"/>
                </a:cubicBezTo>
                <a:cubicBezTo>
                  <a:pt x="3540837" y="4625112"/>
                  <a:pt x="3306828" y="4931123"/>
                  <a:pt x="3008228" y="5136543"/>
                </a:cubicBezTo>
                <a:cubicBezTo>
                  <a:pt x="2709629" y="5341962"/>
                  <a:pt x="2367617" y="5444671"/>
                  <a:pt x="1982191" y="5444671"/>
                </a:cubicBezTo>
                <a:cubicBezTo>
                  <a:pt x="1596765" y="5444671"/>
                  <a:pt x="1254752" y="5341962"/>
                  <a:pt x="956153" y="5136543"/>
                </a:cubicBezTo>
                <a:cubicBezTo>
                  <a:pt x="657554" y="4931123"/>
                  <a:pt x="423545" y="4625112"/>
                  <a:pt x="254127" y="4218509"/>
                </a:cubicBezTo>
                <a:cubicBezTo>
                  <a:pt x="84709" y="3811905"/>
                  <a:pt x="0" y="3314240"/>
                  <a:pt x="0" y="2725512"/>
                </a:cubicBezTo>
                <a:cubicBezTo>
                  <a:pt x="0" y="2136785"/>
                  <a:pt x="84709" y="1638061"/>
                  <a:pt x="254127" y="1229340"/>
                </a:cubicBezTo>
                <a:cubicBezTo>
                  <a:pt x="423545" y="820619"/>
                  <a:pt x="657554" y="513548"/>
                  <a:pt x="956153" y="308129"/>
                </a:cubicBezTo>
                <a:cubicBezTo>
                  <a:pt x="1254752" y="102710"/>
                  <a:pt x="1596765" y="0"/>
                  <a:pt x="1982191" y="0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190500" dist="127000" dir="2700000" algn="tl" rotWithShape="0">
              <a:schemeClr val="tx1">
                <a:alpha val="31000"/>
              </a:schemeClr>
            </a:outerShdw>
          </a:effectLst>
        </p:spPr>
        <p:txBody>
          <a:bodyPr rtlCol="0" anchor="ctr"/>
          <a:lstStyle>
            <a:defPPr>
              <a:defRPr lang="ko-KR"/>
            </a:defPPr>
            <a:lvl1pPr algn="ctr" latinLnBrk="0">
              <a:defRPr kern="0">
                <a:solidFill>
                  <a:prstClr val="white"/>
                </a:solidFill>
                <a:latin typeface="Pretendard Medium" panose="02000603000000020004" pitchFamily="50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60300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E499AE-46B3-A55F-DA97-7F598258D388}"/>
              </a:ext>
            </a:extLst>
          </p:cNvPr>
          <p:cNvSpPr txBox="1"/>
          <p:nvPr/>
        </p:nvSpPr>
        <p:spPr>
          <a:xfrm>
            <a:off x="7179371" y="2434091"/>
            <a:ext cx="3526606" cy="7448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-50" normalizeH="0" baseline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accent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주제 선정 배경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7261C73-FB27-1312-C735-CD5175CE9766}"/>
              </a:ext>
            </a:extLst>
          </p:cNvPr>
          <p:cNvSpPr/>
          <p:nvPr/>
        </p:nvSpPr>
        <p:spPr>
          <a:xfrm>
            <a:off x="8306496" y="7396783"/>
            <a:ext cx="3885504" cy="139697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152400" dist="127000" dir="13500000" algn="tl" rotWithShape="0">
              <a:schemeClr val="bg1">
                <a:alpha val="78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60300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BF8D55-833D-D4EC-FA2B-EBB05BE10345}"/>
              </a:ext>
            </a:extLst>
          </p:cNvPr>
          <p:cNvSpPr/>
          <p:nvPr/>
        </p:nvSpPr>
        <p:spPr>
          <a:xfrm>
            <a:off x="7179371" y="3429000"/>
            <a:ext cx="3885504" cy="139697"/>
          </a:xfrm>
          <a:prstGeom prst="rect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>
            <a:outerShdw blurRad="190500" dist="127000" dir="2700000" algn="tl" rotWithShape="0">
              <a:schemeClr val="tx1">
                <a:alpha val="17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60300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1276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E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블랙, 어둠이(가) 표시된 사진&#10;&#10;자동 생성된 설명">
            <a:extLst>
              <a:ext uri="{FF2B5EF4-FFF2-40B4-BE49-F238E27FC236}">
                <a16:creationId xmlns:a16="http://schemas.microsoft.com/office/drawing/2014/main" id="{BC2CF50F-1914-FAF0-1E9C-36D776643A2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5794" y="1827443"/>
            <a:ext cx="6628087" cy="524551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A08ECCD-EECB-D1B3-6DA7-05513F615502}"/>
              </a:ext>
            </a:extLst>
          </p:cNvPr>
          <p:cNvSpPr txBox="1"/>
          <p:nvPr/>
        </p:nvSpPr>
        <p:spPr>
          <a:xfrm>
            <a:off x="1896407" y="998228"/>
            <a:ext cx="8497506" cy="34532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‘</a:t>
            </a:r>
            <a:r>
              <a:rPr lang="ko-KR" altLang="en-US" sz="3600" dirty="0">
                <a:solidFill>
                  <a:schemeClr val="tx1"/>
                </a:solidFill>
              </a:rPr>
              <a:t>백조는 모두 하얀색이다</a:t>
            </a:r>
            <a:r>
              <a:rPr lang="en-US" altLang="ko-KR" sz="3600" dirty="0">
                <a:solidFill>
                  <a:schemeClr val="tx1"/>
                </a:solidFill>
              </a:rPr>
              <a:t>?’</a:t>
            </a:r>
          </a:p>
          <a:p>
            <a:pPr algn="ctr"/>
            <a:endParaRPr lang="en-US" altLang="ko-KR" sz="3600" dirty="0">
              <a:solidFill>
                <a:schemeClr val="bg1"/>
              </a:solidFill>
            </a:endParaRPr>
          </a:p>
          <a:p>
            <a:pPr algn="ctr"/>
            <a:endParaRPr lang="en-US" altLang="ko-KR" sz="3600" dirty="0">
              <a:solidFill>
                <a:schemeClr val="bg1"/>
              </a:solidFill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r>
              <a:rPr lang="ko-KR" altLang="en-US" sz="4400" dirty="0">
                <a:solidFill>
                  <a:schemeClr val="bg1"/>
                </a:solidFill>
              </a:rPr>
              <a:t>  「블랙 </a:t>
            </a:r>
            <a:r>
              <a:rPr lang="ko-KR" altLang="en-US" sz="4400" dirty="0" err="1">
                <a:solidFill>
                  <a:schemeClr val="bg1"/>
                </a:solidFill>
              </a:rPr>
              <a:t>스완</a:t>
            </a:r>
            <a:r>
              <a:rPr lang="ko-KR" altLang="en-US" sz="4400" dirty="0">
                <a:solidFill>
                  <a:schemeClr val="bg1"/>
                </a:solidFill>
              </a:rPr>
              <a:t> </a:t>
            </a:r>
            <a:r>
              <a:rPr lang="en-US" altLang="ko-KR" sz="4400" dirty="0">
                <a:solidFill>
                  <a:schemeClr val="bg1"/>
                </a:solidFill>
              </a:rPr>
              <a:t>(Black</a:t>
            </a:r>
            <a:r>
              <a:rPr lang="ko-KR" altLang="en-US" sz="4400" dirty="0">
                <a:solidFill>
                  <a:schemeClr val="bg1"/>
                </a:solidFill>
              </a:rPr>
              <a:t>  </a:t>
            </a:r>
            <a:r>
              <a:rPr lang="en-US" altLang="ko-KR" sz="4400" dirty="0">
                <a:solidFill>
                  <a:schemeClr val="bg1"/>
                </a:solidFill>
              </a:rPr>
              <a:t>Swan)</a:t>
            </a:r>
            <a:r>
              <a:rPr lang="ko-KR" altLang="en-US" sz="4400" dirty="0">
                <a:solidFill>
                  <a:schemeClr val="bg1"/>
                </a:solidFill>
              </a:rPr>
              <a:t>」 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※ </a:t>
            </a:r>
            <a:r>
              <a:rPr lang="ko-KR" altLang="en-US" sz="1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전혀 예측하지 못한 이벤트가 가져오는</a:t>
            </a:r>
            <a:r>
              <a:rPr lang="en-US" altLang="ko-KR" sz="1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엄청난 충격과 파급효과</a:t>
            </a:r>
            <a:r>
              <a:rPr lang="en-US" altLang="ko-KR" sz="1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</a:t>
            </a:r>
            <a:r>
              <a:rPr lang="en-US" altLang="ko-KR" sz="16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= </a:t>
            </a:r>
            <a:r>
              <a:rPr lang="ko-KR" altLang="en-US" sz="16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예상치 못한 </a:t>
            </a:r>
            <a:r>
              <a:rPr lang="en-US" altLang="ko-KR" sz="1600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</a:t>
            </a:r>
            <a:r>
              <a:rPr lang="ko-KR" altLang="en-US" sz="1600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리스크</a:t>
            </a:r>
            <a:r>
              <a:rPr lang="en-US" altLang="ko-KR" sz="1600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’</a:t>
            </a:r>
            <a:endParaRPr lang="en-US" altLang="ko-KR" sz="14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F817A6-40C2-0976-1256-302AFCF46B65}"/>
              </a:ext>
            </a:extLst>
          </p:cNvPr>
          <p:cNvSpPr txBox="1"/>
          <p:nvPr/>
        </p:nvSpPr>
        <p:spPr>
          <a:xfrm>
            <a:off x="100330" y="76199"/>
            <a:ext cx="74058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</a:rPr>
              <a:t>PART</a:t>
            </a:r>
            <a:r>
              <a:rPr lang="ko-KR" altLang="en-US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</a:rPr>
              <a:t> </a:t>
            </a:r>
            <a:r>
              <a:rPr lang="en-US" altLang="ko-KR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</a:rPr>
              <a:t>1</a:t>
            </a:r>
            <a:endParaRPr kumimoji="0" lang="ko-KR" altLang="en-US" sz="1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002060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9518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0911B63-991B-3F30-2FA7-5272AF0E3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2925" t="60572" r="1559"/>
          <a:stretch>
            <a:fillRect/>
          </a:stretch>
        </p:blipFill>
        <p:spPr>
          <a:xfrm>
            <a:off x="0" y="20568"/>
            <a:ext cx="5281110" cy="3173334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49568907-C17E-16DE-39C4-D336B28EF19D}"/>
              </a:ext>
            </a:extLst>
          </p:cNvPr>
          <p:cNvGrpSpPr/>
          <p:nvPr/>
        </p:nvGrpSpPr>
        <p:grpSpPr>
          <a:xfrm>
            <a:off x="4986939" y="2793641"/>
            <a:ext cx="2055476" cy="2129833"/>
            <a:chOff x="3855563" y="2620652"/>
            <a:chExt cx="1395167" cy="1395167"/>
          </a:xfrm>
          <a:solidFill>
            <a:schemeClr val="accent1"/>
          </a:solidFill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D72D8C8-3BBF-88BD-E218-F3ECC67D3AA8}"/>
                </a:ext>
              </a:extLst>
            </p:cNvPr>
            <p:cNvSpPr/>
            <p:nvPr/>
          </p:nvSpPr>
          <p:spPr>
            <a:xfrm>
              <a:off x="3855563" y="2620652"/>
              <a:ext cx="1395167" cy="1395167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BA580735-80A4-235F-0BFD-E7D880D1D760}"/>
                </a:ext>
              </a:extLst>
            </p:cNvPr>
            <p:cNvSpPr/>
            <p:nvPr/>
          </p:nvSpPr>
          <p:spPr>
            <a:xfrm>
              <a:off x="3855563" y="2620652"/>
              <a:ext cx="1395167" cy="1395167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34" charset="-127"/>
                <a:cs typeface="+mn-cs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ED36023-FF6A-F748-64E2-9A3F3D50F94A}"/>
              </a:ext>
            </a:extLst>
          </p:cNvPr>
          <p:cNvGrpSpPr/>
          <p:nvPr/>
        </p:nvGrpSpPr>
        <p:grpSpPr>
          <a:xfrm>
            <a:off x="2963880" y="3346214"/>
            <a:ext cx="855344" cy="855341"/>
            <a:chOff x="3855563" y="2620651"/>
            <a:chExt cx="1395167" cy="1395167"/>
          </a:xfrm>
          <a:solidFill>
            <a:schemeClr val="accent1"/>
          </a:solidFill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00BF212-6E5E-148A-AF09-AFD03728C890}"/>
                </a:ext>
              </a:extLst>
            </p:cNvPr>
            <p:cNvSpPr/>
            <p:nvPr/>
          </p:nvSpPr>
          <p:spPr>
            <a:xfrm>
              <a:off x="3855563" y="2620651"/>
              <a:ext cx="1395167" cy="1395167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7E652B56-0244-BCA1-8CA9-DF0C8B1DD5C7}"/>
                </a:ext>
              </a:extLst>
            </p:cNvPr>
            <p:cNvSpPr/>
            <p:nvPr/>
          </p:nvSpPr>
          <p:spPr>
            <a:xfrm>
              <a:off x="3855563" y="2620651"/>
              <a:ext cx="1395167" cy="1395164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34" charset="-127"/>
                <a:cs typeface="+mn-cs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6FC3F0E-5D0C-EFC7-FEC1-B1B7F49742C2}"/>
              </a:ext>
            </a:extLst>
          </p:cNvPr>
          <p:cNvGrpSpPr/>
          <p:nvPr/>
        </p:nvGrpSpPr>
        <p:grpSpPr>
          <a:xfrm>
            <a:off x="3639306" y="2089703"/>
            <a:ext cx="855344" cy="855341"/>
            <a:chOff x="3855563" y="2620652"/>
            <a:chExt cx="1395167" cy="1395167"/>
          </a:xfrm>
          <a:solidFill>
            <a:schemeClr val="accent1"/>
          </a:solidFill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FC700C2F-84E6-3412-85A0-7B984A0D755C}"/>
                </a:ext>
              </a:extLst>
            </p:cNvPr>
            <p:cNvSpPr/>
            <p:nvPr/>
          </p:nvSpPr>
          <p:spPr>
            <a:xfrm>
              <a:off x="3855563" y="2620652"/>
              <a:ext cx="1395167" cy="1395167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E122FFF2-DDA6-38BD-1C8E-439E40C5CF89}"/>
                </a:ext>
              </a:extLst>
            </p:cNvPr>
            <p:cNvSpPr/>
            <p:nvPr/>
          </p:nvSpPr>
          <p:spPr>
            <a:xfrm>
              <a:off x="3855563" y="2620652"/>
              <a:ext cx="1395167" cy="139516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34" charset="-127"/>
                <a:cs typeface="+mn-cs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5D2D4FD-6DCD-C95E-FB4B-F5D9B49BDAA6}"/>
              </a:ext>
            </a:extLst>
          </p:cNvPr>
          <p:cNvGrpSpPr/>
          <p:nvPr/>
        </p:nvGrpSpPr>
        <p:grpSpPr>
          <a:xfrm>
            <a:off x="3639306" y="4602725"/>
            <a:ext cx="855344" cy="855342"/>
            <a:chOff x="3855561" y="2620652"/>
            <a:chExt cx="1395169" cy="1395167"/>
          </a:xfrm>
          <a:solidFill>
            <a:schemeClr val="accent1"/>
          </a:solidFill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9C2C916B-90C9-F3A6-55C5-057408A96561}"/>
                </a:ext>
              </a:extLst>
            </p:cNvPr>
            <p:cNvSpPr/>
            <p:nvPr/>
          </p:nvSpPr>
          <p:spPr>
            <a:xfrm>
              <a:off x="3855563" y="2620652"/>
              <a:ext cx="1395167" cy="1395167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E7DC0921-539E-72BC-27BD-C0DCFF798DF2}"/>
                </a:ext>
              </a:extLst>
            </p:cNvPr>
            <p:cNvSpPr/>
            <p:nvPr/>
          </p:nvSpPr>
          <p:spPr>
            <a:xfrm>
              <a:off x="3855561" y="2620652"/>
              <a:ext cx="1395169" cy="1395167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34" charset="-127"/>
                <a:cs typeface="+mn-cs"/>
              </a:endParaRPr>
            </a:p>
          </p:txBody>
        </p:sp>
      </p:grp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4C0A3625-641D-C43D-D20F-5BED9D8A28FE}"/>
              </a:ext>
            </a:extLst>
          </p:cNvPr>
          <p:cNvCxnSpPr>
            <a:cxnSpLocks/>
          </p:cNvCxnSpPr>
          <p:nvPr/>
        </p:nvCxnSpPr>
        <p:spPr>
          <a:xfrm>
            <a:off x="4494650" y="2729753"/>
            <a:ext cx="518749" cy="430588"/>
          </a:xfrm>
          <a:prstGeom prst="line">
            <a:avLst/>
          </a:prstGeom>
          <a:ln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ED553254-96F6-F277-14A4-5E7A26E5ABC1}"/>
              </a:ext>
            </a:extLst>
          </p:cNvPr>
          <p:cNvCxnSpPr>
            <a:cxnSpLocks/>
          </p:cNvCxnSpPr>
          <p:nvPr/>
        </p:nvCxnSpPr>
        <p:spPr>
          <a:xfrm flipV="1">
            <a:off x="4494650" y="4429000"/>
            <a:ext cx="518749" cy="430588"/>
          </a:xfrm>
          <a:prstGeom prst="line">
            <a:avLst/>
          </a:prstGeom>
          <a:ln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48FB535D-0719-9511-B2DB-3C66665A1514}"/>
              </a:ext>
            </a:extLst>
          </p:cNvPr>
          <p:cNvCxnSpPr>
            <a:cxnSpLocks/>
          </p:cNvCxnSpPr>
          <p:nvPr/>
        </p:nvCxnSpPr>
        <p:spPr>
          <a:xfrm>
            <a:off x="3925933" y="3793091"/>
            <a:ext cx="917361" cy="0"/>
          </a:xfrm>
          <a:prstGeom prst="line">
            <a:avLst/>
          </a:prstGeom>
          <a:ln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D4612778-2F35-7601-BA2C-D647061F21DB}"/>
              </a:ext>
            </a:extLst>
          </p:cNvPr>
          <p:cNvSpPr txBox="1"/>
          <p:nvPr/>
        </p:nvSpPr>
        <p:spPr>
          <a:xfrm>
            <a:off x="2119115" y="2219244"/>
            <a:ext cx="1376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326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환율 </a:t>
            </a:r>
            <a:endParaRPr kumimoji="0" lang="ko-KR" altLang="en-US" sz="20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32669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A3CE3FE-CB4F-6B13-4831-EB52CD4B76C9}"/>
              </a:ext>
            </a:extLst>
          </p:cNvPr>
          <p:cNvSpPr txBox="1"/>
          <p:nvPr/>
        </p:nvSpPr>
        <p:spPr>
          <a:xfrm>
            <a:off x="1483037" y="4731743"/>
            <a:ext cx="205243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326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물가지수</a:t>
            </a:r>
            <a:endParaRPr lang="en-US" altLang="ko-KR" sz="20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326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소비자심리지수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D6E9731-EB80-18E5-C8C7-075A40D891E5}"/>
              </a:ext>
            </a:extLst>
          </p:cNvPr>
          <p:cNvSpPr txBox="1"/>
          <p:nvPr/>
        </p:nvSpPr>
        <p:spPr>
          <a:xfrm>
            <a:off x="1431626" y="3569173"/>
            <a:ext cx="1376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326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금리</a:t>
            </a:r>
            <a:endParaRPr kumimoji="0" lang="ko-KR" altLang="en-US" sz="20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32669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37B69337-634E-E860-59C3-03481FAF53CA}"/>
              </a:ext>
            </a:extLst>
          </p:cNvPr>
          <p:cNvGrpSpPr/>
          <p:nvPr/>
        </p:nvGrpSpPr>
        <p:grpSpPr>
          <a:xfrm flipH="1">
            <a:off x="8261741" y="3346220"/>
            <a:ext cx="855344" cy="855342"/>
            <a:chOff x="3855563" y="2620652"/>
            <a:chExt cx="1395167" cy="1395166"/>
          </a:xfrm>
          <a:solidFill>
            <a:schemeClr val="accent1"/>
          </a:solidFill>
        </p:grpSpPr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BD32BD8C-1925-92C2-CEF4-FAD12B5324D5}"/>
                </a:ext>
              </a:extLst>
            </p:cNvPr>
            <p:cNvSpPr/>
            <p:nvPr/>
          </p:nvSpPr>
          <p:spPr>
            <a:xfrm>
              <a:off x="3855563" y="2620652"/>
              <a:ext cx="1395167" cy="1395166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777E253D-0DCC-979E-FCA0-A578464D646E}"/>
                </a:ext>
              </a:extLst>
            </p:cNvPr>
            <p:cNvSpPr/>
            <p:nvPr/>
          </p:nvSpPr>
          <p:spPr>
            <a:xfrm>
              <a:off x="3855563" y="2620652"/>
              <a:ext cx="1395167" cy="1395166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34" charset="-127"/>
                <a:cs typeface="+mn-cs"/>
              </a:endParaRP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526C5100-82A3-A6A1-2E77-56F08194E9EE}"/>
              </a:ext>
            </a:extLst>
          </p:cNvPr>
          <p:cNvGrpSpPr/>
          <p:nvPr/>
        </p:nvGrpSpPr>
        <p:grpSpPr>
          <a:xfrm flipH="1">
            <a:off x="7586315" y="2089708"/>
            <a:ext cx="855344" cy="855342"/>
            <a:chOff x="3855563" y="2620652"/>
            <a:chExt cx="1395167" cy="1395166"/>
          </a:xfrm>
          <a:solidFill>
            <a:schemeClr val="accent1"/>
          </a:solidFill>
        </p:grpSpPr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D68BDBEE-B9B8-0731-DC00-EABCF8363CB6}"/>
                </a:ext>
              </a:extLst>
            </p:cNvPr>
            <p:cNvSpPr/>
            <p:nvPr/>
          </p:nvSpPr>
          <p:spPr>
            <a:xfrm>
              <a:off x="3855563" y="2620652"/>
              <a:ext cx="1395167" cy="1395166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06C0C471-08A6-04E3-5B0B-D4FEBA03868B}"/>
                </a:ext>
              </a:extLst>
            </p:cNvPr>
            <p:cNvSpPr/>
            <p:nvPr/>
          </p:nvSpPr>
          <p:spPr>
            <a:xfrm>
              <a:off x="3855563" y="2620652"/>
              <a:ext cx="1395167" cy="1395166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34" charset="-127"/>
                <a:cs typeface="+mn-cs"/>
              </a:endParaRP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D43BA5BA-577C-7E2B-9C68-66AC9E43D2F6}"/>
              </a:ext>
            </a:extLst>
          </p:cNvPr>
          <p:cNvGrpSpPr/>
          <p:nvPr/>
        </p:nvGrpSpPr>
        <p:grpSpPr>
          <a:xfrm flipH="1">
            <a:off x="7586315" y="4602725"/>
            <a:ext cx="855344" cy="855341"/>
            <a:chOff x="3855563" y="2620652"/>
            <a:chExt cx="1395167" cy="1395166"/>
          </a:xfrm>
          <a:solidFill>
            <a:schemeClr val="accent1"/>
          </a:solidFill>
        </p:grpSpPr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57459939-0E77-1BC9-77DE-15D305CEC444}"/>
                </a:ext>
              </a:extLst>
            </p:cNvPr>
            <p:cNvSpPr/>
            <p:nvPr/>
          </p:nvSpPr>
          <p:spPr>
            <a:xfrm>
              <a:off x="3855563" y="2620652"/>
              <a:ext cx="1395167" cy="1395166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C91FF63C-AEFA-BAB7-C553-91C06869707B}"/>
                </a:ext>
              </a:extLst>
            </p:cNvPr>
            <p:cNvSpPr/>
            <p:nvPr/>
          </p:nvSpPr>
          <p:spPr>
            <a:xfrm>
              <a:off x="3855563" y="2620652"/>
              <a:ext cx="1395167" cy="1395166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34" charset="-127"/>
                <a:cs typeface="+mn-cs"/>
              </a:endParaRPr>
            </a:p>
          </p:txBody>
        </p:sp>
      </p:grp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091BE742-C5EB-33DB-4F43-9B4A8BBC7207}"/>
              </a:ext>
            </a:extLst>
          </p:cNvPr>
          <p:cNvCxnSpPr>
            <a:cxnSpLocks/>
          </p:cNvCxnSpPr>
          <p:nvPr/>
        </p:nvCxnSpPr>
        <p:spPr>
          <a:xfrm flipH="1">
            <a:off x="7067566" y="2729753"/>
            <a:ext cx="518749" cy="430588"/>
          </a:xfrm>
          <a:prstGeom prst="line">
            <a:avLst/>
          </a:prstGeom>
          <a:ln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311E1E1D-2507-A902-FF28-B8B5ABFF13F7}"/>
              </a:ext>
            </a:extLst>
          </p:cNvPr>
          <p:cNvCxnSpPr>
            <a:cxnSpLocks/>
          </p:cNvCxnSpPr>
          <p:nvPr/>
        </p:nvCxnSpPr>
        <p:spPr>
          <a:xfrm flipH="1" flipV="1">
            <a:off x="7067566" y="4429000"/>
            <a:ext cx="518749" cy="430588"/>
          </a:xfrm>
          <a:prstGeom prst="line">
            <a:avLst/>
          </a:prstGeom>
          <a:ln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EB71A8AB-DF88-C731-76A1-35FD43628093}"/>
              </a:ext>
            </a:extLst>
          </p:cNvPr>
          <p:cNvCxnSpPr>
            <a:cxnSpLocks/>
          </p:cNvCxnSpPr>
          <p:nvPr/>
        </p:nvCxnSpPr>
        <p:spPr>
          <a:xfrm flipH="1">
            <a:off x="7237671" y="3793091"/>
            <a:ext cx="917361" cy="0"/>
          </a:xfrm>
          <a:prstGeom prst="line">
            <a:avLst/>
          </a:prstGeom>
          <a:ln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2FA51F77-C808-1CF6-0E18-43B8015D9908}"/>
              </a:ext>
            </a:extLst>
          </p:cNvPr>
          <p:cNvSpPr txBox="1"/>
          <p:nvPr/>
        </p:nvSpPr>
        <p:spPr>
          <a:xfrm flipH="1">
            <a:off x="8614764" y="2242959"/>
            <a:ext cx="1376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326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저축</a:t>
            </a:r>
            <a:endParaRPr kumimoji="0" lang="ko-KR" altLang="en-US" sz="20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32669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7D5EBF8-F578-BFE4-CD69-F4016E38E387}"/>
              </a:ext>
            </a:extLst>
          </p:cNvPr>
          <p:cNvSpPr txBox="1"/>
          <p:nvPr/>
        </p:nvSpPr>
        <p:spPr>
          <a:xfrm flipH="1">
            <a:off x="8599816" y="4929239"/>
            <a:ext cx="1376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출</a:t>
            </a:r>
            <a:r>
              <a:rPr kumimoji="0" lang="en-US" altLang="ko-KR" sz="20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/</a:t>
            </a:r>
            <a:r>
              <a:rPr kumimoji="0" lang="ko-KR" altLang="en-US" sz="20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입국자수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23B2030-825A-57E3-8265-6989D5C90318}"/>
              </a:ext>
            </a:extLst>
          </p:cNvPr>
          <p:cNvSpPr txBox="1"/>
          <p:nvPr/>
        </p:nvSpPr>
        <p:spPr>
          <a:xfrm flipH="1">
            <a:off x="9285811" y="3561810"/>
            <a:ext cx="1376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326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인구</a:t>
            </a:r>
            <a:endParaRPr kumimoji="0" lang="ko-KR" altLang="en-US" sz="20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32669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5959617-013B-7801-5D9F-BD5420EE5D85}"/>
              </a:ext>
            </a:extLst>
          </p:cNvPr>
          <p:cNvSpPr txBox="1"/>
          <p:nvPr/>
        </p:nvSpPr>
        <p:spPr>
          <a:xfrm>
            <a:off x="4940921" y="2992213"/>
            <a:ext cx="2199122" cy="1895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</a:rPr>
              <a:t>데이터를 </a:t>
            </a:r>
            <a:endParaRPr lang="en-US" altLang="ko-KR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32669"/>
              </a:solidFill>
            </a:endParaRPr>
          </a:p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</a:rPr>
              <a:t>통한</a:t>
            </a:r>
            <a:endParaRPr lang="en-US" altLang="ko-KR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32669"/>
              </a:solidFill>
            </a:endParaRPr>
          </a:p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50" normalizeH="0" baseline="0" noProof="0" dirty="0" err="1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산업리스크</a:t>
            </a:r>
            <a:endParaRPr kumimoji="0" lang="en-US" altLang="ko-KR" sz="28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32669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예측</a:t>
            </a:r>
            <a:endParaRPr kumimoji="0" lang="en-US" altLang="ko-KR" sz="28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32669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87C54FBD-6E88-639F-58DB-09CC64E1AA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89413" y="3476393"/>
            <a:ext cx="588735" cy="588735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DCA8B0CB-0A9F-540B-F574-DC1170FC62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97463" y="2228180"/>
            <a:ext cx="539028" cy="539028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9F489C46-D826-07EA-A135-BF2C9D9456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59420" y="2254191"/>
            <a:ext cx="539028" cy="539028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E7F404B6-7A91-238D-E1B6-373B5443DA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11977" y="4775395"/>
            <a:ext cx="539028" cy="539028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BCF99377-36E1-2ABF-25A7-7FE145F3B99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44472" y="4789909"/>
            <a:ext cx="539028" cy="539028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8B8F8C4A-4AA1-AF2D-CC3B-FAA1EDF3A9A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392947" y="3463618"/>
            <a:ext cx="592931" cy="5929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A576A8-994E-C071-4CC3-19E1DED70824}"/>
              </a:ext>
            </a:extLst>
          </p:cNvPr>
          <p:cNvSpPr txBox="1"/>
          <p:nvPr/>
        </p:nvSpPr>
        <p:spPr>
          <a:xfrm>
            <a:off x="3483147" y="862416"/>
            <a:ext cx="5633938" cy="7448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defTabSz="609630" latinLnBrk="1">
              <a:defRPr/>
            </a:pPr>
            <a:r>
              <a:rPr lang="en-US" altLang="ko-KR" sz="4400" spc="-1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</a:rPr>
              <a:t>“</a:t>
            </a:r>
            <a:r>
              <a:rPr lang="ko-KR" altLang="en-US" sz="4400" spc="-1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</a:rPr>
              <a:t>호재일까</a:t>
            </a:r>
            <a:r>
              <a:rPr lang="en-US" altLang="ko-KR" sz="4400" spc="-1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</a:rPr>
              <a:t>, </a:t>
            </a:r>
            <a:r>
              <a:rPr lang="ko-KR" altLang="en-US" sz="4400" spc="-1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</a:rPr>
              <a:t>악재일까</a:t>
            </a:r>
            <a:r>
              <a:rPr lang="en-US" altLang="ko-KR" sz="4400" spc="-1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</a:rPr>
              <a:t>?”</a:t>
            </a:r>
          </a:p>
        </p:txBody>
      </p:sp>
      <p:grpSp>
        <p:nvGrpSpPr>
          <p:cNvPr id="28" name="Group 5">
            <a:extLst>
              <a:ext uri="{FF2B5EF4-FFF2-40B4-BE49-F238E27FC236}">
                <a16:creationId xmlns:a16="http://schemas.microsoft.com/office/drawing/2014/main" id="{7CDD6FD7-7A4D-478E-B8EB-7AFEDD03AD29}"/>
              </a:ext>
            </a:extLst>
          </p:cNvPr>
          <p:cNvGrpSpPr/>
          <p:nvPr/>
        </p:nvGrpSpPr>
        <p:grpSpPr>
          <a:xfrm>
            <a:off x="0" y="6450556"/>
            <a:ext cx="12192000" cy="407444"/>
            <a:chOff x="0" y="0"/>
            <a:chExt cx="6671512" cy="222955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D6B3F886-27A3-36E9-FD02-FB820A8EE4E4}"/>
                </a:ext>
              </a:extLst>
            </p:cNvPr>
            <p:cNvSpPr/>
            <p:nvPr/>
          </p:nvSpPr>
          <p:spPr>
            <a:xfrm>
              <a:off x="0" y="0"/>
              <a:ext cx="6671512" cy="222955"/>
            </a:xfrm>
            <a:custGeom>
              <a:avLst/>
              <a:gdLst/>
              <a:ahLst/>
              <a:cxnLst/>
              <a:rect l="l" t="t" r="r" b="b"/>
              <a:pathLst>
                <a:path w="6671512" h="222955">
                  <a:moveTo>
                    <a:pt x="0" y="0"/>
                  </a:moveTo>
                  <a:lnTo>
                    <a:pt x="6671512" y="0"/>
                  </a:lnTo>
                  <a:lnTo>
                    <a:pt x="6671512" y="222955"/>
                  </a:lnTo>
                  <a:lnTo>
                    <a:pt x="0" y="222955"/>
                  </a:lnTo>
                  <a:close/>
                </a:path>
              </a:pathLst>
            </a:custGeom>
            <a:solidFill>
              <a:srgbClr val="0283F2">
                <a:alpha val="51765"/>
              </a:srgbClr>
            </a:solidFill>
          </p:spPr>
          <p:txBody>
            <a:bodyPr/>
            <a:lstStyle/>
            <a:p>
              <a:endParaRPr lang="ko-KR" altLang="en-US" sz="1200"/>
            </a:p>
          </p:txBody>
        </p:sp>
      </p:grpSp>
      <p:grpSp>
        <p:nvGrpSpPr>
          <p:cNvPr id="31" name="Group 7">
            <a:extLst>
              <a:ext uri="{FF2B5EF4-FFF2-40B4-BE49-F238E27FC236}">
                <a16:creationId xmlns:a16="http://schemas.microsoft.com/office/drawing/2014/main" id="{3E780351-C224-22EE-9B90-7E308B31B260}"/>
              </a:ext>
            </a:extLst>
          </p:cNvPr>
          <p:cNvGrpSpPr/>
          <p:nvPr/>
        </p:nvGrpSpPr>
        <p:grpSpPr>
          <a:xfrm>
            <a:off x="0" y="6450556"/>
            <a:ext cx="6095346" cy="407444"/>
            <a:chOff x="0" y="0"/>
            <a:chExt cx="3335398" cy="222955"/>
          </a:xfrm>
        </p:grpSpPr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AC01FAEA-88BB-98C5-735B-F4A969A66AAD}"/>
                </a:ext>
              </a:extLst>
            </p:cNvPr>
            <p:cNvSpPr/>
            <p:nvPr/>
          </p:nvSpPr>
          <p:spPr>
            <a:xfrm>
              <a:off x="0" y="0"/>
              <a:ext cx="3335398" cy="222955"/>
            </a:xfrm>
            <a:custGeom>
              <a:avLst/>
              <a:gdLst/>
              <a:ahLst/>
              <a:cxnLst/>
              <a:rect l="l" t="t" r="r" b="b"/>
              <a:pathLst>
                <a:path w="3335398" h="222955">
                  <a:moveTo>
                    <a:pt x="0" y="0"/>
                  </a:moveTo>
                  <a:lnTo>
                    <a:pt x="3335398" y="0"/>
                  </a:lnTo>
                  <a:lnTo>
                    <a:pt x="3335398" y="222955"/>
                  </a:lnTo>
                  <a:lnTo>
                    <a:pt x="0" y="222955"/>
                  </a:lnTo>
                  <a:close/>
                </a:path>
              </a:pathLst>
            </a:custGeom>
            <a:solidFill>
              <a:srgbClr val="0283F2">
                <a:alpha val="51765"/>
              </a:srgbClr>
            </a:solidFill>
          </p:spPr>
          <p:txBody>
            <a:bodyPr/>
            <a:lstStyle/>
            <a:p>
              <a:endParaRPr lang="ko-KR" altLang="en-US" sz="1200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DB210ED-5713-AF39-3CF9-DBFBF0F526DA}"/>
              </a:ext>
            </a:extLst>
          </p:cNvPr>
          <p:cNvSpPr txBox="1"/>
          <p:nvPr/>
        </p:nvSpPr>
        <p:spPr>
          <a:xfrm>
            <a:off x="100330" y="76199"/>
            <a:ext cx="74058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</a:rPr>
              <a:t>PART</a:t>
            </a:r>
            <a:r>
              <a:rPr lang="ko-KR" altLang="en-US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</a:rPr>
              <a:t> </a:t>
            </a:r>
            <a:r>
              <a:rPr lang="en-US" altLang="ko-KR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</a:rPr>
              <a:t>1</a:t>
            </a:r>
            <a:endParaRPr kumimoji="0" lang="ko-KR" altLang="en-US" sz="1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002060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6654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EB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226D76-55CD-F5DD-94D4-D539E0F37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2FC402-A5D2-EDE3-22C4-5917FEE3B42E}"/>
              </a:ext>
            </a:extLst>
          </p:cNvPr>
          <p:cNvSpPr txBox="1"/>
          <p:nvPr/>
        </p:nvSpPr>
        <p:spPr>
          <a:xfrm>
            <a:off x="-1749769" y="985716"/>
            <a:ext cx="6762399" cy="4430436"/>
          </a:xfrm>
          <a:custGeom>
            <a:avLst/>
            <a:gdLst/>
            <a:ahLst/>
            <a:cxnLst/>
            <a:rect l="l" t="t" r="r" b="b"/>
            <a:pathLst>
              <a:path w="8127959" h="5395693">
                <a:moveTo>
                  <a:pt x="1964360" y="1001067"/>
                </a:moveTo>
                <a:cubicBezTo>
                  <a:pt x="1699927" y="1001067"/>
                  <a:pt x="1486912" y="1143778"/>
                  <a:pt x="1325314" y="1429197"/>
                </a:cubicBezTo>
                <a:cubicBezTo>
                  <a:pt x="1163716" y="1714617"/>
                  <a:pt x="1082917" y="2138549"/>
                  <a:pt x="1082917" y="2700994"/>
                </a:cubicBezTo>
                <a:cubicBezTo>
                  <a:pt x="1082917" y="3259242"/>
                  <a:pt x="1163716" y="3681076"/>
                  <a:pt x="1325314" y="3966496"/>
                </a:cubicBezTo>
                <a:cubicBezTo>
                  <a:pt x="1486912" y="4251915"/>
                  <a:pt x="1699927" y="4394625"/>
                  <a:pt x="1964360" y="4394625"/>
                </a:cubicBezTo>
                <a:cubicBezTo>
                  <a:pt x="2228793" y="4394625"/>
                  <a:pt x="2441809" y="4251915"/>
                  <a:pt x="2603406" y="3966496"/>
                </a:cubicBezTo>
                <a:cubicBezTo>
                  <a:pt x="2765004" y="3681076"/>
                  <a:pt x="2845803" y="3259242"/>
                  <a:pt x="2845803" y="2700994"/>
                </a:cubicBezTo>
                <a:cubicBezTo>
                  <a:pt x="2845803" y="2138549"/>
                  <a:pt x="2765004" y="1714617"/>
                  <a:pt x="2603406" y="1429197"/>
                </a:cubicBezTo>
                <a:cubicBezTo>
                  <a:pt x="2441809" y="1143778"/>
                  <a:pt x="2228793" y="1001067"/>
                  <a:pt x="1964360" y="1001067"/>
                </a:cubicBezTo>
                <a:close/>
                <a:moveTo>
                  <a:pt x="6195080" y="0"/>
                </a:moveTo>
                <a:cubicBezTo>
                  <a:pt x="6572840" y="0"/>
                  <a:pt x="6899185" y="69256"/>
                  <a:pt x="7174111" y="207768"/>
                </a:cubicBezTo>
                <a:cubicBezTo>
                  <a:pt x="7449038" y="346281"/>
                  <a:pt x="7659955" y="537260"/>
                  <a:pt x="7806861" y="780707"/>
                </a:cubicBezTo>
                <a:cubicBezTo>
                  <a:pt x="7953768" y="1024153"/>
                  <a:pt x="8027223" y="1301178"/>
                  <a:pt x="8027223" y="1611782"/>
                </a:cubicBezTo>
                <a:cubicBezTo>
                  <a:pt x="8027223" y="1796466"/>
                  <a:pt x="7992594" y="1975902"/>
                  <a:pt x="7923338" y="2150092"/>
                </a:cubicBezTo>
                <a:cubicBezTo>
                  <a:pt x="7854081" y="2324283"/>
                  <a:pt x="7736555" y="2521558"/>
                  <a:pt x="7570760" y="2741919"/>
                </a:cubicBezTo>
                <a:cubicBezTo>
                  <a:pt x="7404965" y="2962280"/>
                  <a:pt x="7170963" y="3227762"/>
                  <a:pt x="6868754" y="3538366"/>
                </a:cubicBezTo>
                <a:lnTo>
                  <a:pt x="6132119" y="4300184"/>
                </a:lnTo>
                <a:lnTo>
                  <a:pt x="8127959" y="4300184"/>
                </a:lnTo>
                <a:lnTo>
                  <a:pt x="8127959" y="5269772"/>
                </a:lnTo>
                <a:lnTo>
                  <a:pt x="4457376" y="5269772"/>
                </a:lnTo>
                <a:lnTo>
                  <a:pt x="4457376" y="4614986"/>
                </a:lnTo>
                <a:lnTo>
                  <a:pt x="6138415" y="2883579"/>
                </a:lnTo>
                <a:cubicBezTo>
                  <a:pt x="6428032" y="2585567"/>
                  <a:pt x="6627407" y="2341072"/>
                  <a:pt x="6736537" y="2150092"/>
                </a:cubicBezTo>
                <a:cubicBezTo>
                  <a:pt x="6845668" y="1959112"/>
                  <a:pt x="6900234" y="1783873"/>
                  <a:pt x="6900234" y="1624374"/>
                </a:cubicBezTo>
                <a:cubicBezTo>
                  <a:pt x="6900234" y="1427099"/>
                  <a:pt x="6842520" y="1272846"/>
                  <a:pt x="6727093" y="1161616"/>
                </a:cubicBezTo>
                <a:cubicBezTo>
                  <a:pt x="6611666" y="1050386"/>
                  <a:pt x="6434328" y="994772"/>
                  <a:pt x="6195080" y="994772"/>
                </a:cubicBezTo>
                <a:cubicBezTo>
                  <a:pt x="5972619" y="994772"/>
                  <a:pt x="5797380" y="1070324"/>
                  <a:pt x="5669361" y="1221428"/>
                </a:cubicBezTo>
                <a:cubicBezTo>
                  <a:pt x="5541342" y="1372533"/>
                  <a:pt x="5477333" y="1553019"/>
                  <a:pt x="5477333" y="1762887"/>
                </a:cubicBezTo>
                <a:lnTo>
                  <a:pt x="4350344" y="1762887"/>
                </a:lnTo>
                <a:cubicBezTo>
                  <a:pt x="4350344" y="1431296"/>
                  <a:pt x="4429044" y="1131186"/>
                  <a:pt x="4586445" y="862555"/>
                </a:cubicBezTo>
                <a:cubicBezTo>
                  <a:pt x="4743846" y="593924"/>
                  <a:pt x="4962108" y="383008"/>
                  <a:pt x="5241232" y="229804"/>
                </a:cubicBezTo>
                <a:cubicBezTo>
                  <a:pt x="5520355" y="76601"/>
                  <a:pt x="5838304" y="0"/>
                  <a:pt x="6195080" y="0"/>
                </a:cubicBezTo>
                <a:close/>
                <a:moveTo>
                  <a:pt x="1964360" y="0"/>
                </a:moveTo>
                <a:cubicBezTo>
                  <a:pt x="2346320" y="0"/>
                  <a:pt x="2685255" y="101785"/>
                  <a:pt x="2981168" y="305357"/>
                </a:cubicBezTo>
                <a:cubicBezTo>
                  <a:pt x="3277082" y="508928"/>
                  <a:pt x="3508985" y="813236"/>
                  <a:pt x="3676879" y="1218280"/>
                </a:cubicBezTo>
                <a:cubicBezTo>
                  <a:pt x="3844773" y="1623325"/>
                  <a:pt x="3928720" y="2117563"/>
                  <a:pt x="3928720" y="2700994"/>
                </a:cubicBezTo>
                <a:cubicBezTo>
                  <a:pt x="3928720" y="3284426"/>
                  <a:pt x="3844773" y="3777615"/>
                  <a:pt x="3676879" y="4180560"/>
                </a:cubicBezTo>
                <a:cubicBezTo>
                  <a:pt x="3508985" y="4583506"/>
                  <a:pt x="3277082" y="4886764"/>
                  <a:pt x="2981168" y="5090336"/>
                </a:cubicBezTo>
                <a:cubicBezTo>
                  <a:pt x="2685255" y="5293907"/>
                  <a:pt x="2346320" y="5395693"/>
                  <a:pt x="1964360" y="5395693"/>
                </a:cubicBezTo>
                <a:cubicBezTo>
                  <a:pt x="1582401" y="5395693"/>
                  <a:pt x="1243465" y="5293907"/>
                  <a:pt x="947552" y="5090336"/>
                </a:cubicBezTo>
                <a:cubicBezTo>
                  <a:pt x="651639" y="4886764"/>
                  <a:pt x="419735" y="4583506"/>
                  <a:pt x="251841" y="4180560"/>
                </a:cubicBezTo>
                <a:cubicBezTo>
                  <a:pt x="83947" y="3777615"/>
                  <a:pt x="0" y="3284426"/>
                  <a:pt x="0" y="2700994"/>
                </a:cubicBezTo>
                <a:cubicBezTo>
                  <a:pt x="0" y="2117563"/>
                  <a:pt x="83947" y="1623325"/>
                  <a:pt x="251841" y="1218280"/>
                </a:cubicBezTo>
                <a:cubicBezTo>
                  <a:pt x="419735" y="813236"/>
                  <a:pt x="651639" y="508928"/>
                  <a:pt x="947552" y="305357"/>
                </a:cubicBezTo>
                <a:cubicBezTo>
                  <a:pt x="1243465" y="101785"/>
                  <a:pt x="1582401" y="0"/>
                  <a:pt x="1964360" y="0"/>
                </a:cubicBezTo>
                <a:close/>
              </a:path>
            </a:pathLst>
          </a:custGeom>
          <a:solidFill>
            <a:srgbClr val="EBECF0"/>
          </a:solidFill>
          <a:ln w="12700" cap="flat" cmpd="sng" algn="ctr">
            <a:noFill/>
            <a:prstDash val="solid"/>
            <a:miter lim="800000"/>
          </a:ln>
          <a:effectLst>
            <a:outerShdw blurRad="190500" dist="127000" dir="2700000" algn="tl" rotWithShape="0">
              <a:schemeClr val="tx1">
                <a:alpha val="38000"/>
              </a:schemeClr>
            </a:outerShdw>
          </a:effectLst>
        </p:spPr>
        <p:txBody>
          <a:bodyPr rtlCol="0" anchor="ctr"/>
          <a:lstStyle>
            <a:defPPr>
              <a:defRPr lang="ko-KR"/>
            </a:defPPr>
            <a:lvl1pPr marR="0" lvl="0" indent="0"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60300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E499AE-46B3-A55F-DA97-7F598258D388}"/>
              </a:ext>
            </a:extLst>
          </p:cNvPr>
          <p:cNvSpPr txBox="1"/>
          <p:nvPr/>
        </p:nvSpPr>
        <p:spPr>
          <a:xfrm>
            <a:off x="7179371" y="2434091"/>
            <a:ext cx="3911327" cy="7448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신한에서의 </a:t>
            </a:r>
            <a:r>
              <a:rPr lang="ko-KR" altLang="en-US" sz="44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</a:rPr>
              <a:t>활용</a:t>
            </a:r>
            <a:endParaRPr kumimoji="0" lang="ko-KR" altLang="en-US" sz="44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bg1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BF8D55-833D-D4EC-FA2B-EBB05BE10345}"/>
              </a:ext>
            </a:extLst>
          </p:cNvPr>
          <p:cNvSpPr/>
          <p:nvPr/>
        </p:nvSpPr>
        <p:spPr>
          <a:xfrm>
            <a:off x="7179371" y="3361645"/>
            <a:ext cx="3885504" cy="139697"/>
          </a:xfrm>
          <a:prstGeom prst="rect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>
            <a:outerShdw blurRad="190500" dist="127000" dir="2700000" algn="tl" rotWithShape="0">
              <a:schemeClr val="tx1">
                <a:alpha val="17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60300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8158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8">
            <a:extLst>
              <a:ext uri="{FF2B5EF4-FFF2-40B4-BE49-F238E27FC236}">
                <a16:creationId xmlns:a16="http://schemas.microsoft.com/office/drawing/2014/main" id="{DBF4909E-17F1-9510-2BCC-07495A3746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42"/>
          <a:stretch/>
        </p:blipFill>
        <p:spPr bwMode="auto">
          <a:xfrm>
            <a:off x="7533500" y="555193"/>
            <a:ext cx="4313060" cy="558268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5DE2E6F-2ABE-499D-0649-5C9978E90CB6}"/>
              </a:ext>
            </a:extLst>
          </p:cNvPr>
          <p:cNvSpPr txBox="1"/>
          <p:nvPr/>
        </p:nvSpPr>
        <p:spPr>
          <a:xfrm>
            <a:off x="882595" y="1107764"/>
            <a:ext cx="2824492" cy="5416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</a:rPr>
              <a:t>신한에서의 </a:t>
            </a:r>
            <a:r>
              <a:rPr lang="ko-KR" altLang="en-US" sz="32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2060"/>
                </a:solidFill>
              </a:rPr>
              <a:t>활용</a:t>
            </a:r>
            <a:endParaRPr kumimoji="0" lang="en-US" altLang="ko-KR" sz="44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02060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DE61A3-CE76-F6FF-2B65-EAAA0D9FA6C5}"/>
              </a:ext>
            </a:extLst>
          </p:cNvPr>
          <p:cNvSpPr txBox="1"/>
          <p:nvPr/>
        </p:nvSpPr>
        <p:spPr>
          <a:xfrm>
            <a:off x="100330" y="76199"/>
            <a:ext cx="78226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</a:rPr>
              <a:t>PART</a:t>
            </a: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2</a:t>
            </a:r>
            <a:endParaRPr kumimoji="0" lang="ko-KR" altLang="en-US" sz="1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002060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7A930B3-1A83-4B05-05EE-2C7F92982963}"/>
              </a:ext>
            </a:extLst>
          </p:cNvPr>
          <p:cNvSpPr txBox="1"/>
          <p:nvPr/>
        </p:nvSpPr>
        <p:spPr>
          <a:xfrm>
            <a:off x="1293534" y="1849534"/>
            <a:ext cx="453455" cy="4739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</a:rPr>
              <a:t>1.</a:t>
            </a:r>
            <a:endParaRPr kumimoji="0" lang="en-US" altLang="ko-KR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bg1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05DE7F8-BF99-3924-8257-ABEDC9F2EB31}"/>
              </a:ext>
            </a:extLst>
          </p:cNvPr>
          <p:cNvSpPr txBox="1"/>
          <p:nvPr/>
        </p:nvSpPr>
        <p:spPr>
          <a:xfrm>
            <a:off x="936598" y="837164"/>
            <a:ext cx="76302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</a:rPr>
              <a:t>활용방안</a:t>
            </a:r>
            <a:endParaRPr kumimoji="0" lang="ko-KR" altLang="en-US" sz="1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0583F2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5CFE61D-71C2-46E0-E735-E8885A381210}"/>
              </a:ext>
            </a:extLst>
          </p:cNvPr>
          <p:cNvGrpSpPr/>
          <p:nvPr/>
        </p:nvGrpSpPr>
        <p:grpSpPr>
          <a:xfrm>
            <a:off x="1645356" y="1998998"/>
            <a:ext cx="5781675" cy="461992"/>
            <a:chOff x="4538662" y="3594177"/>
            <a:chExt cx="5781675" cy="1114425"/>
          </a:xfrm>
          <a:solidFill>
            <a:srgbClr val="0283F2"/>
          </a:solidFill>
        </p:grpSpPr>
        <p:sp>
          <p:nvSpPr>
            <p:cNvPr id="50" name="사각형: 둥근 모서리 133">
              <a:extLst>
                <a:ext uri="{FF2B5EF4-FFF2-40B4-BE49-F238E27FC236}">
                  <a16:creationId xmlns:a16="http://schemas.microsoft.com/office/drawing/2014/main" id="{06A837C1-3C1A-579A-C6B7-2589D35CDB85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51" name="사각형: 둥근 모서리 173">
              <a:extLst>
                <a:ext uri="{FF2B5EF4-FFF2-40B4-BE49-F238E27FC236}">
                  <a16:creationId xmlns:a16="http://schemas.microsoft.com/office/drawing/2014/main" id="{E20E3FA4-B986-7A49-FA4A-8A33F8CD475F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1458629-46FB-49CF-6971-2D2C171BCC8C}"/>
              </a:ext>
            </a:extLst>
          </p:cNvPr>
          <p:cNvSpPr txBox="1"/>
          <p:nvPr/>
        </p:nvSpPr>
        <p:spPr>
          <a:xfrm>
            <a:off x="1754748" y="2117461"/>
            <a:ext cx="334514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spc="-70" dirty="0">
                <a:ln>
                  <a:solidFill>
                    <a:srgbClr val="FFFF0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산업분석 정확성 및 효율성 제고</a:t>
            </a:r>
            <a:endParaRPr kumimoji="0" lang="ko-KR" altLang="en-US" sz="2000" b="1" u="none" strike="noStrike" kern="1200" cap="none" spc="-70" normalizeH="0" baseline="0" noProof="0" dirty="0">
              <a:ln>
                <a:solidFill>
                  <a:srgbClr val="FFFF00"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77" name="Group 5">
            <a:extLst>
              <a:ext uri="{FF2B5EF4-FFF2-40B4-BE49-F238E27FC236}">
                <a16:creationId xmlns:a16="http://schemas.microsoft.com/office/drawing/2014/main" id="{7AACA1DD-610B-C123-4601-A1780F533D3A}"/>
              </a:ext>
            </a:extLst>
          </p:cNvPr>
          <p:cNvGrpSpPr/>
          <p:nvPr/>
        </p:nvGrpSpPr>
        <p:grpSpPr>
          <a:xfrm>
            <a:off x="0" y="6450556"/>
            <a:ext cx="12192000" cy="407444"/>
            <a:chOff x="0" y="0"/>
            <a:chExt cx="6671512" cy="222955"/>
          </a:xfrm>
        </p:grpSpPr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769B60B3-0B7D-F24D-57B2-B04D17C4C540}"/>
                </a:ext>
              </a:extLst>
            </p:cNvPr>
            <p:cNvSpPr/>
            <p:nvPr/>
          </p:nvSpPr>
          <p:spPr>
            <a:xfrm>
              <a:off x="0" y="0"/>
              <a:ext cx="6671512" cy="222955"/>
            </a:xfrm>
            <a:custGeom>
              <a:avLst/>
              <a:gdLst/>
              <a:ahLst/>
              <a:cxnLst/>
              <a:rect l="l" t="t" r="r" b="b"/>
              <a:pathLst>
                <a:path w="6671512" h="222955">
                  <a:moveTo>
                    <a:pt x="0" y="0"/>
                  </a:moveTo>
                  <a:lnTo>
                    <a:pt x="6671512" y="0"/>
                  </a:lnTo>
                  <a:lnTo>
                    <a:pt x="6671512" y="222955"/>
                  </a:lnTo>
                  <a:lnTo>
                    <a:pt x="0" y="222955"/>
                  </a:lnTo>
                  <a:close/>
                </a:path>
              </a:pathLst>
            </a:custGeom>
            <a:solidFill>
              <a:srgbClr val="0283F2">
                <a:alpha val="51765"/>
              </a:srgbClr>
            </a:solidFill>
          </p:spPr>
          <p:txBody>
            <a:bodyPr/>
            <a:lstStyle/>
            <a:p>
              <a:endParaRPr lang="ko-KR" altLang="en-US" sz="1200"/>
            </a:p>
          </p:txBody>
        </p:sp>
      </p:grpSp>
      <p:grpSp>
        <p:nvGrpSpPr>
          <p:cNvPr id="79" name="Group 7">
            <a:extLst>
              <a:ext uri="{FF2B5EF4-FFF2-40B4-BE49-F238E27FC236}">
                <a16:creationId xmlns:a16="http://schemas.microsoft.com/office/drawing/2014/main" id="{7F512185-09F0-6B28-AE76-24A2EABC754F}"/>
              </a:ext>
            </a:extLst>
          </p:cNvPr>
          <p:cNvGrpSpPr/>
          <p:nvPr/>
        </p:nvGrpSpPr>
        <p:grpSpPr>
          <a:xfrm>
            <a:off x="0" y="6450556"/>
            <a:ext cx="6095346" cy="407444"/>
            <a:chOff x="0" y="0"/>
            <a:chExt cx="3335398" cy="222955"/>
          </a:xfrm>
        </p:grpSpPr>
        <p:sp>
          <p:nvSpPr>
            <p:cNvPr id="80" name="Freeform 8">
              <a:extLst>
                <a:ext uri="{FF2B5EF4-FFF2-40B4-BE49-F238E27FC236}">
                  <a16:creationId xmlns:a16="http://schemas.microsoft.com/office/drawing/2014/main" id="{27F20F94-DD37-E299-19A6-93BB53262F7A}"/>
                </a:ext>
              </a:extLst>
            </p:cNvPr>
            <p:cNvSpPr/>
            <p:nvPr/>
          </p:nvSpPr>
          <p:spPr>
            <a:xfrm>
              <a:off x="0" y="0"/>
              <a:ext cx="3335398" cy="222955"/>
            </a:xfrm>
            <a:custGeom>
              <a:avLst/>
              <a:gdLst/>
              <a:ahLst/>
              <a:cxnLst/>
              <a:rect l="l" t="t" r="r" b="b"/>
              <a:pathLst>
                <a:path w="3335398" h="222955">
                  <a:moveTo>
                    <a:pt x="0" y="0"/>
                  </a:moveTo>
                  <a:lnTo>
                    <a:pt x="3335398" y="0"/>
                  </a:lnTo>
                  <a:lnTo>
                    <a:pt x="3335398" y="222955"/>
                  </a:lnTo>
                  <a:lnTo>
                    <a:pt x="0" y="222955"/>
                  </a:lnTo>
                  <a:close/>
                </a:path>
              </a:pathLst>
            </a:custGeom>
            <a:solidFill>
              <a:srgbClr val="0283F2">
                <a:alpha val="51765"/>
              </a:srgbClr>
            </a:solidFill>
          </p:spPr>
          <p:txBody>
            <a:bodyPr/>
            <a:lstStyle/>
            <a:p>
              <a:endParaRPr lang="ko-KR" altLang="en-US" sz="12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5776BF9-C202-FC1A-8645-A610DF25A73D}"/>
              </a:ext>
            </a:extLst>
          </p:cNvPr>
          <p:cNvSpPr txBox="1"/>
          <p:nvPr/>
        </p:nvSpPr>
        <p:spPr>
          <a:xfrm>
            <a:off x="1699359" y="2487323"/>
            <a:ext cx="60943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spc="-70" dirty="0">
                <a:ln>
                  <a:solidFill>
                    <a:srgbClr val="FFFF00">
                      <a:alpha val="0"/>
                    </a:srgbClr>
                  </a:solidFill>
                </a:ln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</a:t>
            </a:r>
            <a:r>
              <a:rPr lang="ko-KR" altLang="en-US" sz="1600" spc="-70" dirty="0">
                <a:ln>
                  <a:solidFill>
                    <a:srgbClr val="FFFF00">
                      <a:alpha val="0"/>
                    </a:srgbClr>
                  </a:solidFill>
                </a:ln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각 산업별 동향 분석 시 정확성 제고</a:t>
            </a:r>
            <a:r>
              <a:rPr lang="en-US" altLang="ko-KR" sz="1600" spc="-70" dirty="0">
                <a:ln>
                  <a:solidFill>
                    <a:srgbClr val="FFFF00">
                      <a:alpha val="0"/>
                    </a:srgbClr>
                  </a:solidFill>
                </a:ln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&amp; </a:t>
            </a:r>
            <a:r>
              <a:rPr lang="ko-KR" altLang="en-US" sz="1600" spc="-70" dirty="0">
                <a:ln>
                  <a:solidFill>
                    <a:srgbClr val="FFFF00">
                      <a:alpha val="0"/>
                    </a:srgbClr>
                  </a:solidFill>
                </a:ln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작업속도 개선 기대</a:t>
            </a:r>
            <a:endParaRPr lang="ko-KR" altLang="en-US" sz="1600" dirty="0">
              <a:solidFill>
                <a:srgbClr val="002060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AC0A2C-298D-EF72-FB86-E652C59681D0}"/>
              </a:ext>
            </a:extLst>
          </p:cNvPr>
          <p:cNvGrpSpPr/>
          <p:nvPr/>
        </p:nvGrpSpPr>
        <p:grpSpPr>
          <a:xfrm>
            <a:off x="1643980" y="3086055"/>
            <a:ext cx="5781675" cy="461992"/>
            <a:chOff x="4538662" y="3594177"/>
            <a:chExt cx="5781675" cy="1114425"/>
          </a:xfrm>
          <a:solidFill>
            <a:srgbClr val="0283F2"/>
          </a:solidFill>
        </p:grpSpPr>
        <p:sp>
          <p:nvSpPr>
            <p:cNvPr id="5" name="사각형: 둥근 모서리 133">
              <a:extLst>
                <a:ext uri="{FF2B5EF4-FFF2-40B4-BE49-F238E27FC236}">
                  <a16:creationId xmlns:a16="http://schemas.microsoft.com/office/drawing/2014/main" id="{83339F56-8E20-26A8-0E7F-D4657BE67FE9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6" name="사각형: 둥근 모서리 173">
              <a:extLst>
                <a:ext uri="{FF2B5EF4-FFF2-40B4-BE49-F238E27FC236}">
                  <a16:creationId xmlns:a16="http://schemas.microsoft.com/office/drawing/2014/main" id="{C1D87129-F152-4AF4-B507-4191936214E4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628184D-849F-6C39-4457-021A211D6594}"/>
              </a:ext>
            </a:extLst>
          </p:cNvPr>
          <p:cNvSpPr txBox="1"/>
          <p:nvPr/>
        </p:nvSpPr>
        <p:spPr>
          <a:xfrm>
            <a:off x="1754748" y="3200289"/>
            <a:ext cx="358303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spc="-70" dirty="0">
                <a:ln>
                  <a:solidFill>
                    <a:srgbClr val="FFFF0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여신 심사에서의 높은 활용성 기대</a:t>
            </a:r>
            <a:endParaRPr kumimoji="0" lang="ko-KR" altLang="en-US" sz="2000" b="1" u="none" strike="noStrike" kern="1200" cap="none" spc="-70" normalizeH="0" baseline="0" noProof="0" dirty="0">
              <a:ln>
                <a:solidFill>
                  <a:srgbClr val="FFFF00"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B99BE3-AA79-EFAA-32F9-D4F19F53EDF6}"/>
              </a:ext>
            </a:extLst>
          </p:cNvPr>
          <p:cNvSpPr txBox="1"/>
          <p:nvPr/>
        </p:nvSpPr>
        <p:spPr>
          <a:xfrm>
            <a:off x="1574034" y="3619123"/>
            <a:ext cx="60943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spc="-70" dirty="0">
                <a:ln>
                  <a:solidFill>
                    <a:srgbClr val="FFFF00">
                      <a:alpha val="0"/>
                    </a:srgbClr>
                  </a:solidFill>
                </a:ln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</a:t>
            </a:r>
            <a:r>
              <a:rPr lang="en-US" altLang="ko-KR" sz="1600" spc="-70" dirty="0">
                <a:ln>
                  <a:solidFill>
                    <a:srgbClr val="FFFF00">
                      <a:alpha val="0"/>
                    </a:srgbClr>
                  </a:solidFill>
                </a:ln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1600" spc="-70" dirty="0">
                <a:ln>
                  <a:solidFill>
                    <a:srgbClr val="FFFF00">
                      <a:alpha val="0"/>
                    </a:srgbClr>
                  </a:solidFill>
                </a:ln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데이터를 기반으로 여신 취급여부</a:t>
            </a:r>
            <a:r>
              <a:rPr lang="en-US" altLang="ko-KR" sz="1600" spc="-70" dirty="0">
                <a:ln>
                  <a:solidFill>
                    <a:srgbClr val="FFFF00">
                      <a:alpha val="0"/>
                    </a:srgbClr>
                  </a:solidFill>
                </a:ln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spc="-70" dirty="0">
                <a:ln>
                  <a:solidFill>
                    <a:srgbClr val="FFFF00">
                      <a:alpha val="0"/>
                    </a:srgbClr>
                  </a:solidFill>
                </a:ln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한도 등 의사결정 가능</a:t>
            </a:r>
            <a:endParaRPr lang="en-US" altLang="ko-KR" sz="1600" spc="-70" dirty="0">
              <a:ln>
                <a:solidFill>
                  <a:srgbClr val="FFFF00">
                    <a:alpha val="0"/>
                  </a:srgbClr>
                </a:solidFill>
              </a:ln>
              <a:solidFill>
                <a:srgbClr val="0020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1600" spc="-70" dirty="0">
                <a:ln>
                  <a:solidFill>
                    <a:srgbClr val="FFFF00">
                      <a:alpha val="0"/>
                    </a:srgbClr>
                  </a:solidFill>
                </a:ln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- </a:t>
            </a:r>
            <a:r>
              <a:rPr lang="ko-KR" altLang="en-US" sz="1600" spc="-70" dirty="0">
                <a:ln>
                  <a:solidFill>
                    <a:srgbClr val="FFFF00">
                      <a:alpha val="0"/>
                    </a:srgbClr>
                  </a:solidFill>
                </a:ln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대출채권 리스크 최소화</a:t>
            </a:r>
            <a:r>
              <a:rPr lang="en-US" altLang="ko-KR" sz="1600" spc="-70" dirty="0">
                <a:ln>
                  <a:solidFill>
                    <a:srgbClr val="FFFF00">
                      <a:alpha val="0"/>
                    </a:srgbClr>
                  </a:solidFill>
                </a:ln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spc="-70" dirty="0">
                <a:ln>
                  <a:solidFill>
                    <a:srgbClr val="FFFF00">
                      <a:alpha val="0"/>
                    </a:srgbClr>
                  </a:solidFill>
                </a:ln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전행 여신 포트폴리오 관리 시 도움</a:t>
            </a:r>
            <a:endParaRPr lang="en-US" altLang="ko-KR" sz="1600" spc="-70" dirty="0">
              <a:ln>
                <a:solidFill>
                  <a:srgbClr val="FFFF00">
                    <a:alpha val="0"/>
                  </a:srgbClr>
                </a:solidFill>
              </a:ln>
              <a:solidFill>
                <a:srgbClr val="0020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1B8AA27-466A-616E-66F6-D5B4E9B6A392}"/>
              </a:ext>
            </a:extLst>
          </p:cNvPr>
          <p:cNvGrpSpPr/>
          <p:nvPr/>
        </p:nvGrpSpPr>
        <p:grpSpPr>
          <a:xfrm>
            <a:off x="1643980" y="4317565"/>
            <a:ext cx="5781675" cy="461992"/>
            <a:chOff x="4538662" y="3594177"/>
            <a:chExt cx="5781675" cy="1114425"/>
          </a:xfrm>
          <a:solidFill>
            <a:srgbClr val="0283F2"/>
          </a:solidFill>
        </p:grpSpPr>
        <p:sp>
          <p:nvSpPr>
            <p:cNvPr id="10" name="사각형: 둥근 모서리 133">
              <a:extLst>
                <a:ext uri="{FF2B5EF4-FFF2-40B4-BE49-F238E27FC236}">
                  <a16:creationId xmlns:a16="http://schemas.microsoft.com/office/drawing/2014/main" id="{1A9C83BB-CDEE-D75E-CD35-249A826D4374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1" name="사각형: 둥근 모서리 173">
              <a:extLst>
                <a:ext uri="{FF2B5EF4-FFF2-40B4-BE49-F238E27FC236}">
                  <a16:creationId xmlns:a16="http://schemas.microsoft.com/office/drawing/2014/main" id="{200ECB17-E113-B303-1196-88B20DE5C5E1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C1BF75E-8CFA-C41B-8790-C7776C02575D}"/>
              </a:ext>
            </a:extLst>
          </p:cNvPr>
          <p:cNvSpPr txBox="1"/>
          <p:nvPr/>
        </p:nvSpPr>
        <p:spPr>
          <a:xfrm>
            <a:off x="1771885" y="4426745"/>
            <a:ext cx="537454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spc="-70" dirty="0">
                <a:ln>
                  <a:solidFill>
                    <a:srgbClr val="FFFF0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투자운용부서 및 고객 포트폴리오에 인사이트 제공</a:t>
            </a:r>
            <a:endParaRPr kumimoji="0" lang="ko-KR" altLang="en-US" sz="2000" b="1" u="none" strike="noStrike" kern="1200" cap="none" spc="-70" normalizeH="0" baseline="0" noProof="0" dirty="0">
              <a:ln>
                <a:solidFill>
                  <a:srgbClr val="FFFF00"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4AEAFA-D3B2-36B2-0168-2D2586B0B408}"/>
              </a:ext>
            </a:extLst>
          </p:cNvPr>
          <p:cNvSpPr txBox="1"/>
          <p:nvPr/>
        </p:nvSpPr>
        <p:spPr>
          <a:xfrm>
            <a:off x="1643980" y="4806986"/>
            <a:ext cx="60943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spc="-70" dirty="0">
                <a:ln>
                  <a:solidFill>
                    <a:srgbClr val="FFFF00">
                      <a:alpha val="0"/>
                    </a:srgbClr>
                  </a:solidFill>
                </a:ln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600" spc="-70" dirty="0">
                <a:ln>
                  <a:solidFill>
                    <a:srgbClr val="FFFF00">
                      <a:alpha val="0"/>
                    </a:srgbClr>
                  </a:solidFill>
                </a:ln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1600" spc="-70" dirty="0">
                <a:ln>
                  <a:solidFill>
                    <a:srgbClr val="FFFF00">
                      <a:alpha val="0"/>
                    </a:srgbClr>
                  </a:solidFill>
                </a:ln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특정 업종의 리스크를 감지하여 투자운용부서에 유용한 정보 제공</a:t>
            </a:r>
            <a:endParaRPr lang="en-US" altLang="ko-KR" sz="1600" spc="-70" dirty="0">
              <a:ln>
                <a:solidFill>
                  <a:srgbClr val="FFFF00">
                    <a:alpha val="0"/>
                  </a:srgbClr>
                </a:solidFill>
              </a:ln>
              <a:solidFill>
                <a:srgbClr val="0020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1600" spc="-70" dirty="0">
                <a:ln>
                  <a:solidFill>
                    <a:srgbClr val="FFFF00">
                      <a:alpha val="0"/>
                    </a:srgbClr>
                  </a:solidFill>
                </a:ln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- </a:t>
            </a:r>
            <a:r>
              <a:rPr lang="ko-KR" altLang="en-US" sz="1600" spc="-70" dirty="0">
                <a:ln>
                  <a:solidFill>
                    <a:srgbClr val="FFFF00">
                      <a:alpha val="0"/>
                    </a:srgbClr>
                  </a:solidFill>
                </a:ln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고객들의 투자 포트폴리오 제안 시 활용</a:t>
            </a:r>
            <a:endParaRPr lang="en-US" altLang="ko-KR" sz="1600" spc="-70" dirty="0">
              <a:ln>
                <a:solidFill>
                  <a:srgbClr val="FFFF00">
                    <a:alpha val="0"/>
                  </a:srgbClr>
                </a:solidFill>
              </a:ln>
              <a:solidFill>
                <a:srgbClr val="0020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423D3FB-EAF4-1950-BD4E-A9A2D1AFE1AE}"/>
              </a:ext>
            </a:extLst>
          </p:cNvPr>
          <p:cNvGrpSpPr/>
          <p:nvPr/>
        </p:nvGrpSpPr>
        <p:grpSpPr>
          <a:xfrm>
            <a:off x="943630" y="1978902"/>
            <a:ext cx="613250" cy="616210"/>
            <a:chOff x="4940640" y="736600"/>
            <a:chExt cx="2800446" cy="5323254"/>
          </a:xfrm>
        </p:grpSpPr>
        <p:sp>
          <p:nvSpPr>
            <p:cNvPr id="15" name="사각형: 둥근 모서리 52">
              <a:extLst>
                <a:ext uri="{FF2B5EF4-FFF2-40B4-BE49-F238E27FC236}">
                  <a16:creationId xmlns:a16="http://schemas.microsoft.com/office/drawing/2014/main" id="{DF8702CB-E6E5-2916-1D6F-F03BC08EA068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noFill/>
                <a:latin typeface="Pretendard Medium" panose="02000603000000020004" pitchFamily="50" charset="-127"/>
              </a:endParaRPr>
            </a:p>
          </p:txBody>
        </p:sp>
        <p:sp>
          <p:nvSpPr>
            <p:cNvPr id="16" name="사각형: 둥근 모서리 53">
              <a:extLst>
                <a:ext uri="{FF2B5EF4-FFF2-40B4-BE49-F238E27FC236}">
                  <a16:creationId xmlns:a16="http://schemas.microsoft.com/office/drawing/2014/main" id="{BDF06CA4-5359-1928-F819-52A1FB664B27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noFill/>
                <a:latin typeface="Pretendard Medium" panose="02000603000000020004" pitchFamily="50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5AC00D7-034B-6FFF-E195-BD904E27E911}"/>
              </a:ext>
            </a:extLst>
          </p:cNvPr>
          <p:cNvSpPr txBox="1"/>
          <p:nvPr/>
        </p:nvSpPr>
        <p:spPr>
          <a:xfrm>
            <a:off x="1016657" y="2050019"/>
            <a:ext cx="467196" cy="4739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</a:rPr>
              <a:t>1.</a:t>
            </a:r>
            <a:endParaRPr kumimoji="0" lang="en-US" altLang="ko-KR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bg1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6A3589C-E5FB-7D11-F19C-150471CDAD07}"/>
              </a:ext>
            </a:extLst>
          </p:cNvPr>
          <p:cNvGrpSpPr/>
          <p:nvPr/>
        </p:nvGrpSpPr>
        <p:grpSpPr>
          <a:xfrm>
            <a:off x="920634" y="3076337"/>
            <a:ext cx="613250" cy="616210"/>
            <a:chOff x="4940640" y="736600"/>
            <a:chExt cx="2800446" cy="5323254"/>
          </a:xfrm>
        </p:grpSpPr>
        <p:sp>
          <p:nvSpPr>
            <p:cNvPr id="19" name="사각형: 둥근 모서리 52">
              <a:extLst>
                <a:ext uri="{FF2B5EF4-FFF2-40B4-BE49-F238E27FC236}">
                  <a16:creationId xmlns:a16="http://schemas.microsoft.com/office/drawing/2014/main" id="{E0F99F0E-46CD-070B-DC4F-152FA3E7F2E0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noFill/>
                <a:latin typeface="Pretendard Medium" panose="02000603000000020004" pitchFamily="50" charset="-127"/>
              </a:endParaRPr>
            </a:p>
          </p:txBody>
        </p:sp>
        <p:sp>
          <p:nvSpPr>
            <p:cNvPr id="20" name="사각형: 둥근 모서리 53">
              <a:extLst>
                <a:ext uri="{FF2B5EF4-FFF2-40B4-BE49-F238E27FC236}">
                  <a16:creationId xmlns:a16="http://schemas.microsoft.com/office/drawing/2014/main" id="{64573B5E-2D33-EC6A-66E8-EBACBAC627F7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noFill/>
                <a:latin typeface="Pretendard Medium" panose="02000603000000020004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642AF6D-4EF0-89FB-F838-B1782CFBBA0F}"/>
              </a:ext>
            </a:extLst>
          </p:cNvPr>
          <p:cNvSpPr txBox="1"/>
          <p:nvPr/>
        </p:nvSpPr>
        <p:spPr>
          <a:xfrm>
            <a:off x="993661" y="3147454"/>
            <a:ext cx="467196" cy="4739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</a:rPr>
              <a:t>2.</a:t>
            </a:r>
            <a:endParaRPr kumimoji="0" lang="en-US" altLang="ko-KR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bg1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447BC7F-67A2-142A-7F4A-924AE69C7957}"/>
              </a:ext>
            </a:extLst>
          </p:cNvPr>
          <p:cNvGrpSpPr/>
          <p:nvPr/>
        </p:nvGrpSpPr>
        <p:grpSpPr>
          <a:xfrm>
            <a:off x="920634" y="4271964"/>
            <a:ext cx="613250" cy="616210"/>
            <a:chOff x="4940640" y="736600"/>
            <a:chExt cx="2800446" cy="5323254"/>
          </a:xfrm>
        </p:grpSpPr>
        <p:sp>
          <p:nvSpPr>
            <p:cNvPr id="23" name="사각형: 둥근 모서리 52">
              <a:extLst>
                <a:ext uri="{FF2B5EF4-FFF2-40B4-BE49-F238E27FC236}">
                  <a16:creationId xmlns:a16="http://schemas.microsoft.com/office/drawing/2014/main" id="{B9B031AC-6F08-2F6B-BB7A-D97C3EAAD961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noFill/>
                <a:latin typeface="Pretendard Medium" panose="02000603000000020004" pitchFamily="50" charset="-127"/>
              </a:endParaRPr>
            </a:p>
          </p:txBody>
        </p:sp>
        <p:sp>
          <p:nvSpPr>
            <p:cNvPr id="24" name="사각형: 둥근 모서리 53">
              <a:extLst>
                <a:ext uri="{FF2B5EF4-FFF2-40B4-BE49-F238E27FC236}">
                  <a16:creationId xmlns:a16="http://schemas.microsoft.com/office/drawing/2014/main" id="{69A8F80B-1BB5-F552-9B30-E45CE5CDE584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noFill/>
                <a:latin typeface="Pretendard Medium" panose="02000603000000020004" pitchFamily="50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037BAEE-FD32-3B33-1CCD-5114DDE28630}"/>
              </a:ext>
            </a:extLst>
          </p:cNvPr>
          <p:cNvSpPr txBox="1"/>
          <p:nvPr/>
        </p:nvSpPr>
        <p:spPr>
          <a:xfrm>
            <a:off x="993661" y="4333033"/>
            <a:ext cx="467196" cy="4739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</a:rPr>
              <a:t>3.</a:t>
            </a:r>
            <a:endParaRPr kumimoji="0" lang="en-US" altLang="ko-KR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bg1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13" grpId="0"/>
      <p:bldP spid="21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EB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226D76-55CD-F5DD-94D4-D539E0F37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9E499AE-46B3-A55F-DA97-7F598258D388}"/>
              </a:ext>
            </a:extLst>
          </p:cNvPr>
          <p:cNvSpPr txBox="1"/>
          <p:nvPr/>
        </p:nvSpPr>
        <p:spPr>
          <a:xfrm>
            <a:off x="7179371" y="2434091"/>
            <a:ext cx="2837315" cy="7448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데이터 설명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BF8D55-833D-D4EC-FA2B-EBB05BE10345}"/>
              </a:ext>
            </a:extLst>
          </p:cNvPr>
          <p:cNvSpPr/>
          <p:nvPr/>
        </p:nvSpPr>
        <p:spPr>
          <a:xfrm>
            <a:off x="7179371" y="3361645"/>
            <a:ext cx="3885504" cy="139697"/>
          </a:xfrm>
          <a:prstGeom prst="rect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>
            <a:outerShdw blurRad="190500" dist="127000" dir="2700000" algn="tl" rotWithShape="0">
              <a:schemeClr val="tx1">
                <a:alpha val="17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60300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E3AA31-F4F1-344A-3AB5-39487F057820}"/>
              </a:ext>
            </a:extLst>
          </p:cNvPr>
          <p:cNvSpPr txBox="1"/>
          <p:nvPr/>
        </p:nvSpPr>
        <p:spPr>
          <a:xfrm>
            <a:off x="-2169015" y="1011376"/>
            <a:ext cx="7482696" cy="4700537"/>
          </a:xfrm>
          <a:custGeom>
            <a:avLst/>
            <a:gdLst/>
            <a:ahLst/>
            <a:cxnLst/>
            <a:rect l="l" t="t" r="r" b="b"/>
            <a:pathLst>
              <a:path w="8159439" h="5395693">
                <a:moveTo>
                  <a:pt x="1964360" y="1001068"/>
                </a:moveTo>
                <a:cubicBezTo>
                  <a:pt x="1699927" y="1001068"/>
                  <a:pt x="1486912" y="1143778"/>
                  <a:pt x="1325314" y="1429197"/>
                </a:cubicBezTo>
                <a:cubicBezTo>
                  <a:pt x="1163715" y="1714617"/>
                  <a:pt x="1082917" y="2138549"/>
                  <a:pt x="1082917" y="2700994"/>
                </a:cubicBezTo>
                <a:cubicBezTo>
                  <a:pt x="1082917" y="3259242"/>
                  <a:pt x="1163715" y="3681076"/>
                  <a:pt x="1325314" y="3966496"/>
                </a:cubicBezTo>
                <a:cubicBezTo>
                  <a:pt x="1486912" y="4251915"/>
                  <a:pt x="1699927" y="4394625"/>
                  <a:pt x="1964360" y="4394625"/>
                </a:cubicBezTo>
                <a:cubicBezTo>
                  <a:pt x="2228793" y="4394625"/>
                  <a:pt x="2441809" y="4251915"/>
                  <a:pt x="2603406" y="3966496"/>
                </a:cubicBezTo>
                <a:cubicBezTo>
                  <a:pt x="2765004" y="3681076"/>
                  <a:pt x="2845803" y="3259242"/>
                  <a:pt x="2845803" y="2700994"/>
                </a:cubicBezTo>
                <a:cubicBezTo>
                  <a:pt x="2845803" y="2138549"/>
                  <a:pt x="2765004" y="1714617"/>
                  <a:pt x="2603406" y="1429197"/>
                </a:cubicBezTo>
                <a:cubicBezTo>
                  <a:pt x="2441809" y="1143778"/>
                  <a:pt x="2228793" y="1001068"/>
                  <a:pt x="1964360" y="1001068"/>
                </a:cubicBezTo>
                <a:close/>
                <a:moveTo>
                  <a:pt x="6220263" y="0"/>
                </a:moveTo>
                <a:cubicBezTo>
                  <a:pt x="6572841" y="0"/>
                  <a:pt x="6885543" y="65058"/>
                  <a:pt x="7158371" y="195176"/>
                </a:cubicBezTo>
                <a:cubicBezTo>
                  <a:pt x="7431198" y="325294"/>
                  <a:pt x="7643165" y="506830"/>
                  <a:pt x="7794269" y="739783"/>
                </a:cubicBezTo>
                <a:cubicBezTo>
                  <a:pt x="7945374" y="972736"/>
                  <a:pt x="8020926" y="1240317"/>
                  <a:pt x="8020926" y="1542526"/>
                </a:cubicBezTo>
                <a:cubicBezTo>
                  <a:pt x="8020926" y="1731407"/>
                  <a:pt x="7980002" y="1905596"/>
                  <a:pt x="7898154" y="2065096"/>
                </a:cubicBezTo>
                <a:cubicBezTo>
                  <a:pt x="7816306" y="2224595"/>
                  <a:pt x="7709273" y="2354713"/>
                  <a:pt x="7577056" y="2455450"/>
                </a:cubicBezTo>
                <a:cubicBezTo>
                  <a:pt x="7444841" y="2556186"/>
                  <a:pt x="7305278" y="2619146"/>
                  <a:pt x="7158371" y="2644330"/>
                </a:cubicBezTo>
                <a:cubicBezTo>
                  <a:pt x="7322067" y="2669514"/>
                  <a:pt x="7480518" y="2732474"/>
                  <a:pt x="7633720" y="2833211"/>
                </a:cubicBezTo>
                <a:cubicBezTo>
                  <a:pt x="7786924" y="2933947"/>
                  <a:pt x="7912845" y="3066164"/>
                  <a:pt x="8011483" y="3229860"/>
                </a:cubicBezTo>
                <a:cubicBezTo>
                  <a:pt x="8110120" y="3393557"/>
                  <a:pt x="8159439" y="3580339"/>
                  <a:pt x="8159439" y="3790207"/>
                </a:cubicBezTo>
                <a:cubicBezTo>
                  <a:pt x="8159439" y="4113402"/>
                  <a:pt x="8075492" y="4395675"/>
                  <a:pt x="7907598" y="4637022"/>
                </a:cubicBezTo>
                <a:cubicBezTo>
                  <a:pt x="7739704" y="4878370"/>
                  <a:pt x="7511998" y="5065152"/>
                  <a:pt x="7224479" y="5197368"/>
                </a:cubicBezTo>
                <a:cubicBezTo>
                  <a:pt x="6936961" y="5329585"/>
                  <a:pt x="6614815" y="5395693"/>
                  <a:pt x="6258040" y="5395693"/>
                </a:cubicBezTo>
                <a:cubicBezTo>
                  <a:pt x="5699792" y="5395693"/>
                  <a:pt x="5252774" y="5250885"/>
                  <a:pt x="4916986" y="4961267"/>
                </a:cubicBezTo>
                <a:cubicBezTo>
                  <a:pt x="4581198" y="4671650"/>
                  <a:pt x="4392318" y="4277099"/>
                  <a:pt x="4350344" y="3777615"/>
                </a:cubicBezTo>
                <a:lnTo>
                  <a:pt x="5477333" y="3777615"/>
                </a:lnTo>
                <a:cubicBezTo>
                  <a:pt x="5498319" y="3987482"/>
                  <a:pt x="5574921" y="4149080"/>
                  <a:pt x="5707137" y="4262408"/>
                </a:cubicBezTo>
                <a:cubicBezTo>
                  <a:pt x="5839354" y="4375737"/>
                  <a:pt x="6022988" y="4432401"/>
                  <a:pt x="6258040" y="4432401"/>
                </a:cubicBezTo>
                <a:cubicBezTo>
                  <a:pt x="6493091" y="4432401"/>
                  <a:pt x="6683021" y="4373638"/>
                  <a:pt x="6827829" y="4256112"/>
                </a:cubicBezTo>
                <a:cubicBezTo>
                  <a:pt x="6972638" y="4138587"/>
                  <a:pt x="7045043" y="3985383"/>
                  <a:pt x="7045043" y="3796502"/>
                </a:cubicBezTo>
                <a:cubicBezTo>
                  <a:pt x="7045043" y="3586635"/>
                  <a:pt x="6964243" y="3425037"/>
                  <a:pt x="6802646" y="3311709"/>
                </a:cubicBezTo>
                <a:cubicBezTo>
                  <a:pt x="6641048" y="3198380"/>
                  <a:pt x="6423835" y="3141716"/>
                  <a:pt x="6151007" y="3141716"/>
                </a:cubicBezTo>
                <a:lnTo>
                  <a:pt x="5641029" y="3141716"/>
                </a:lnTo>
                <a:lnTo>
                  <a:pt x="5641029" y="2209904"/>
                </a:lnTo>
                <a:lnTo>
                  <a:pt x="6151007" y="2209904"/>
                </a:lnTo>
                <a:cubicBezTo>
                  <a:pt x="6381861" y="2209904"/>
                  <a:pt x="6563397" y="2152191"/>
                  <a:pt x="6695613" y="2036764"/>
                </a:cubicBezTo>
                <a:cubicBezTo>
                  <a:pt x="6827829" y="1921337"/>
                  <a:pt x="6893938" y="1764985"/>
                  <a:pt x="6893938" y="1567710"/>
                </a:cubicBezTo>
                <a:cubicBezTo>
                  <a:pt x="6893938" y="1378829"/>
                  <a:pt x="6834126" y="1229823"/>
                  <a:pt x="6714501" y="1120692"/>
                </a:cubicBezTo>
                <a:cubicBezTo>
                  <a:pt x="6594877" y="1011561"/>
                  <a:pt x="6428032" y="956995"/>
                  <a:pt x="6213967" y="956995"/>
                </a:cubicBezTo>
                <a:cubicBezTo>
                  <a:pt x="6004099" y="956995"/>
                  <a:pt x="5842502" y="1028350"/>
                  <a:pt x="5729173" y="1171060"/>
                </a:cubicBezTo>
                <a:cubicBezTo>
                  <a:pt x="5615845" y="1313770"/>
                  <a:pt x="5559181" y="1483763"/>
                  <a:pt x="5559181" y="1681038"/>
                </a:cubicBezTo>
                <a:lnTo>
                  <a:pt x="4432192" y="1681038"/>
                </a:lnTo>
                <a:cubicBezTo>
                  <a:pt x="4432192" y="1357842"/>
                  <a:pt x="4507745" y="1069275"/>
                  <a:pt x="4658849" y="815335"/>
                </a:cubicBezTo>
                <a:cubicBezTo>
                  <a:pt x="4809954" y="561395"/>
                  <a:pt x="5021920" y="362021"/>
                  <a:pt x="5294748" y="217213"/>
                </a:cubicBezTo>
                <a:cubicBezTo>
                  <a:pt x="5567576" y="72404"/>
                  <a:pt x="5876081" y="0"/>
                  <a:pt x="6220263" y="0"/>
                </a:cubicBezTo>
                <a:close/>
                <a:moveTo>
                  <a:pt x="1964360" y="0"/>
                </a:moveTo>
                <a:cubicBezTo>
                  <a:pt x="2346320" y="0"/>
                  <a:pt x="2685255" y="101786"/>
                  <a:pt x="2981168" y="305357"/>
                </a:cubicBezTo>
                <a:cubicBezTo>
                  <a:pt x="3277081" y="508928"/>
                  <a:pt x="3508985" y="813236"/>
                  <a:pt x="3676879" y="1218281"/>
                </a:cubicBezTo>
                <a:cubicBezTo>
                  <a:pt x="3844773" y="1623325"/>
                  <a:pt x="3928720" y="2117563"/>
                  <a:pt x="3928720" y="2700994"/>
                </a:cubicBezTo>
                <a:cubicBezTo>
                  <a:pt x="3928720" y="3284426"/>
                  <a:pt x="3844773" y="3777615"/>
                  <a:pt x="3676879" y="4180560"/>
                </a:cubicBezTo>
                <a:cubicBezTo>
                  <a:pt x="3508985" y="4583506"/>
                  <a:pt x="3277081" y="4886764"/>
                  <a:pt x="2981168" y="5090336"/>
                </a:cubicBezTo>
                <a:cubicBezTo>
                  <a:pt x="2685255" y="5293907"/>
                  <a:pt x="2346320" y="5395693"/>
                  <a:pt x="1964360" y="5395693"/>
                </a:cubicBezTo>
                <a:cubicBezTo>
                  <a:pt x="1582401" y="5395693"/>
                  <a:pt x="1243465" y="5293907"/>
                  <a:pt x="947552" y="5090336"/>
                </a:cubicBezTo>
                <a:cubicBezTo>
                  <a:pt x="651639" y="4886764"/>
                  <a:pt x="419735" y="4583506"/>
                  <a:pt x="251841" y="4180560"/>
                </a:cubicBezTo>
                <a:cubicBezTo>
                  <a:pt x="83947" y="3777615"/>
                  <a:pt x="0" y="3284426"/>
                  <a:pt x="0" y="2700994"/>
                </a:cubicBezTo>
                <a:cubicBezTo>
                  <a:pt x="0" y="2117563"/>
                  <a:pt x="83947" y="1623325"/>
                  <a:pt x="251841" y="1218281"/>
                </a:cubicBezTo>
                <a:cubicBezTo>
                  <a:pt x="419735" y="813236"/>
                  <a:pt x="651639" y="508928"/>
                  <a:pt x="947552" y="305357"/>
                </a:cubicBezTo>
                <a:cubicBezTo>
                  <a:pt x="1243465" y="101786"/>
                  <a:pt x="1582401" y="0"/>
                  <a:pt x="1964360" y="0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190500" dist="127000" dir="2700000" algn="tl" rotWithShape="0">
              <a:schemeClr val="tx1">
                <a:alpha val="38000"/>
              </a:schemeClr>
            </a:outerShdw>
          </a:effectLst>
        </p:spPr>
        <p:txBody>
          <a:bodyPr rtlCol="0" anchor="ctr"/>
          <a:lstStyle>
            <a:defPPr>
              <a:defRPr lang="ko-KR"/>
            </a:defPPr>
            <a:lvl1pPr marR="0" lvl="0" indent="0"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60300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7900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화살표: 톱니 모양의 오른쪽 36">
            <a:extLst>
              <a:ext uri="{FF2B5EF4-FFF2-40B4-BE49-F238E27FC236}">
                <a16:creationId xmlns:a16="http://schemas.microsoft.com/office/drawing/2014/main" id="{5A592FF4-B9A9-B532-3CB9-87B2D17234B0}"/>
              </a:ext>
            </a:extLst>
          </p:cNvPr>
          <p:cNvSpPr/>
          <p:nvPr/>
        </p:nvSpPr>
        <p:spPr>
          <a:xfrm>
            <a:off x="5343103" y="3019205"/>
            <a:ext cx="2069031" cy="1050881"/>
          </a:xfrm>
          <a:prstGeom prst="notchedRightArrow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2C8AC9A-7D9C-29FB-0617-10B317739B6E}"/>
              </a:ext>
            </a:extLst>
          </p:cNvPr>
          <p:cNvGrpSpPr/>
          <p:nvPr/>
        </p:nvGrpSpPr>
        <p:grpSpPr>
          <a:xfrm>
            <a:off x="1072931" y="3158244"/>
            <a:ext cx="2533963" cy="796479"/>
            <a:chOff x="2952750" y="1936750"/>
            <a:chExt cx="6286500" cy="2133600"/>
          </a:xfrm>
          <a:solidFill>
            <a:srgbClr val="0283F2"/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668F067-D0C4-5397-9F82-6B827C23A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61655860-74AE-F7E1-7D95-A703096729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07DB4B5-A32D-7CD9-09A5-77DAC3DF949D}"/>
              </a:ext>
            </a:extLst>
          </p:cNvPr>
          <p:cNvGrpSpPr/>
          <p:nvPr/>
        </p:nvGrpSpPr>
        <p:grpSpPr>
          <a:xfrm>
            <a:off x="1072931" y="4380371"/>
            <a:ext cx="2533963" cy="796479"/>
            <a:chOff x="2952750" y="1936750"/>
            <a:chExt cx="6286500" cy="2133600"/>
          </a:xfrm>
          <a:solidFill>
            <a:srgbClr val="0283F2"/>
          </a:solidFill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5FCE5CA9-4A88-E9DA-62BD-9BECEE56DE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689CF661-07E0-E0EB-DE10-73FECD25C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6147BA0-2038-FA8B-FE14-CC7D2033C84D}"/>
              </a:ext>
            </a:extLst>
          </p:cNvPr>
          <p:cNvGrpSpPr/>
          <p:nvPr/>
        </p:nvGrpSpPr>
        <p:grpSpPr>
          <a:xfrm>
            <a:off x="1072931" y="1944018"/>
            <a:ext cx="2533963" cy="796479"/>
            <a:chOff x="2952750" y="1936750"/>
            <a:chExt cx="6286500" cy="2133600"/>
          </a:xfrm>
          <a:solidFill>
            <a:srgbClr val="0283F2"/>
          </a:solidFill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91C1EADF-2FEF-DC38-2E5D-FA0C2A964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13274AA1-A018-005A-10F3-DB7A8CFA6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37482C95-31CA-42DD-A45A-DBDA63CD480F}"/>
              </a:ext>
            </a:extLst>
          </p:cNvPr>
          <p:cNvSpPr txBox="1"/>
          <p:nvPr/>
        </p:nvSpPr>
        <p:spPr>
          <a:xfrm>
            <a:off x="3740941" y="2129986"/>
            <a:ext cx="1765780" cy="5170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0" lang="ko-KR" altLang="en-US" sz="1400" b="0" i="0" u="none" strike="noStrike" kern="1200" cap="none" spc="-50" normalizeH="0" baseline="0" noProof="0" dirty="0" err="1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미연준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 제공 </a:t>
            </a:r>
            <a:endParaRPr kumimoji="0" lang="en-US" altLang="ko-KR" sz="14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Pretendard" panose="02000503000000020004" pitchFamily="2" charset="-127"/>
            </a:endParaRPr>
          </a:p>
          <a:p>
            <a:pPr>
              <a:lnSpc>
                <a:spcPct val="120000"/>
              </a:lnSpc>
            </a:pP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경제 데이터베이스</a:t>
            </a:r>
            <a:endParaRPr kumimoji="0" lang="en-US" altLang="ko-KR" sz="14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Pretendard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BC722D5-8083-4FED-9784-1FFCE7B9EE98}"/>
              </a:ext>
            </a:extLst>
          </p:cNvPr>
          <p:cNvSpPr txBox="1"/>
          <p:nvPr/>
        </p:nvSpPr>
        <p:spPr>
          <a:xfrm>
            <a:off x="3716564" y="3429000"/>
            <a:ext cx="1891041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ExtraBold" panose="02000503000000020004" pitchFamily="2" charset="-127"/>
              </a:rPr>
              <a:t>국내 경제지표</a:t>
            </a:r>
            <a:endParaRPr kumimoji="0" lang="en-US" altLang="ko-KR" sz="140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8FFF070-A026-4B2E-8B05-0E6D8E388BC9}"/>
              </a:ext>
            </a:extLst>
          </p:cNvPr>
          <p:cNvSpPr txBox="1"/>
          <p:nvPr/>
        </p:nvSpPr>
        <p:spPr>
          <a:xfrm>
            <a:off x="3716564" y="4667810"/>
            <a:ext cx="1891041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ExtraBold" panose="02000503000000020004" pitchFamily="2" charset="-127"/>
              </a:rPr>
              <a:t>국내 사회환경지표</a:t>
            </a:r>
            <a:endParaRPr kumimoji="0" lang="en-US" altLang="ko-KR" sz="140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D601D36-3C6E-4C01-9E2C-6C7F38010D93}"/>
              </a:ext>
            </a:extLst>
          </p:cNvPr>
          <p:cNvSpPr txBox="1"/>
          <p:nvPr/>
        </p:nvSpPr>
        <p:spPr>
          <a:xfrm>
            <a:off x="1495930" y="2065259"/>
            <a:ext cx="1687963" cy="55399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latinLnBrk="1"/>
            <a:r>
              <a:rPr kumimoji="0" lang="en" altLang="ko-KR" sz="18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FRED</a:t>
            </a:r>
          </a:p>
          <a:p>
            <a:pPr algn="ctr" latinLnBrk="1"/>
            <a:r>
              <a:rPr lang="ko-KR" altLang="en-US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미국 경제 </a:t>
            </a:r>
            <a:r>
              <a:rPr kumimoji="0" lang="ko-KR" altLang="en-US" sz="18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데이터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CEA4723-0EB0-4B23-890B-5B6ABA9D2436}"/>
              </a:ext>
            </a:extLst>
          </p:cNvPr>
          <p:cNvSpPr txBox="1"/>
          <p:nvPr/>
        </p:nvSpPr>
        <p:spPr>
          <a:xfrm>
            <a:off x="1741190" y="3279485"/>
            <a:ext cx="1197444" cy="55399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latinLnBrk="1"/>
            <a:r>
              <a:rPr kumimoji="0" lang="ko-KR" altLang="en-US" sz="18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한국 통계청</a:t>
            </a:r>
            <a:endParaRPr kumimoji="0" lang="en-US" altLang="ko-KR" sz="18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algn="ctr" latinLnBrk="1"/>
            <a:r>
              <a:rPr lang="ko-KR" altLang="en-US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경제 </a:t>
            </a:r>
            <a:r>
              <a:rPr kumimoji="0" lang="ko-KR" altLang="en-US" sz="18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데이터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ADC595C-0B2C-41A9-A718-802CEAD347BA}"/>
              </a:ext>
            </a:extLst>
          </p:cNvPr>
          <p:cNvSpPr txBox="1"/>
          <p:nvPr/>
        </p:nvSpPr>
        <p:spPr>
          <a:xfrm>
            <a:off x="1553639" y="4501612"/>
            <a:ext cx="1572546" cy="55399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한국 통계청</a:t>
            </a:r>
            <a:endParaRPr lang="en-US" altLang="ko-KR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사회환경 데이터</a:t>
            </a:r>
            <a:endParaRPr kumimoji="0" lang="ko-KR" altLang="en-US" sz="18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049835" y="945735"/>
            <a:ext cx="2048638" cy="5416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데이터 개요</a:t>
            </a:r>
            <a:endParaRPr kumimoji="0" lang="en-US" altLang="ko-KR" sz="32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32669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9CEE5FB-1C4D-6F42-64F7-CBF64D6B342E}"/>
              </a:ext>
            </a:extLst>
          </p:cNvPr>
          <p:cNvGrpSpPr/>
          <p:nvPr/>
        </p:nvGrpSpPr>
        <p:grpSpPr>
          <a:xfrm>
            <a:off x="7904919" y="1992485"/>
            <a:ext cx="3127996" cy="3127996"/>
            <a:chOff x="8431488" y="3060502"/>
            <a:chExt cx="2350110" cy="2350110"/>
          </a:xfrm>
        </p:grpSpPr>
        <p:sp>
          <p:nvSpPr>
            <p:cNvPr id="18" name="Oval 39">
              <a:extLst>
                <a:ext uri="{FF2B5EF4-FFF2-40B4-BE49-F238E27FC236}">
                  <a16:creationId xmlns:a16="http://schemas.microsoft.com/office/drawing/2014/main" id="{650D9569-0901-75EA-B1D1-FC9332CEA38B}"/>
                </a:ext>
              </a:extLst>
            </p:cNvPr>
            <p:cNvSpPr/>
            <p:nvPr/>
          </p:nvSpPr>
          <p:spPr>
            <a:xfrm>
              <a:off x="8431488" y="3060502"/>
              <a:ext cx="2350110" cy="2350110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52400" dist="177800" dir="13500000" sx="102000" sy="102000" algn="tl" rotWithShape="0">
                <a:schemeClr val="bg1"/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Pretendard Medium" panose="02000603000000020004" pitchFamily="50" charset="-127"/>
              </a:endParaRPr>
            </a:p>
          </p:txBody>
        </p:sp>
        <p:sp>
          <p:nvSpPr>
            <p:cNvPr id="19" name="Oval 38">
              <a:extLst>
                <a:ext uri="{FF2B5EF4-FFF2-40B4-BE49-F238E27FC236}">
                  <a16:creationId xmlns:a16="http://schemas.microsoft.com/office/drawing/2014/main" id="{7D669135-6D13-8EB0-B2F6-44B0350A56FE}"/>
                </a:ext>
              </a:extLst>
            </p:cNvPr>
            <p:cNvSpPr/>
            <p:nvPr/>
          </p:nvSpPr>
          <p:spPr>
            <a:xfrm>
              <a:off x="8431488" y="3060502"/>
              <a:ext cx="2350110" cy="2350110"/>
            </a:xfrm>
            <a:prstGeom prst="ellipse">
              <a:avLst/>
            </a:prstGeom>
            <a:gradFill>
              <a:gsLst>
                <a:gs pos="14000">
                  <a:srgbClr val="002060"/>
                </a:gs>
                <a:gs pos="100000">
                  <a:schemeClr val="accent3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90500" dist="1778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Pretendard Medium" panose="02000603000000020004" pitchFamily="50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0949F4D-5958-222C-7908-A79F96716C89}"/>
              </a:ext>
            </a:extLst>
          </p:cNvPr>
          <p:cNvSpPr txBox="1"/>
          <p:nvPr/>
        </p:nvSpPr>
        <p:spPr>
          <a:xfrm>
            <a:off x="8161845" y="2842601"/>
            <a:ext cx="2685352" cy="12926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8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업종별 </a:t>
            </a:r>
          </a:p>
          <a:p>
            <a:pPr algn="ctr"/>
            <a:r>
              <a:rPr lang="ko-KR" altLang="en-US" sz="28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기업경기실사지수</a:t>
            </a:r>
          </a:p>
          <a:p>
            <a:pPr algn="ctr"/>
            <a:r>
              <a:rPr lang="en-US" altLang="ko-KR" sz="28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(BSI) </a:t>
            </a:r>
            <a:endParaRPr lang="en-US" altLang="ko-KR" sz="2400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86E39A-5F18-2D18-F056-7B23955DE0DD}"/>
              </a:ext>
            </a:extLst>
          </p:cNvPr>
          <p:cNvSpPr txBox="1"/>
          <p:nvPr/>
        </p:nvSpPr>
        <p:spPr>
          <a:xfrm>
            <a:off x="8354367" y="4258040"/>
            <a:ext cx="230030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전산업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및 각 업종별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업황실적값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예측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20C08D-3335-44C8-10D5-34D0E0EB939B}"/>
              </a:ext>
            </a:extLst>
          </p:cNvPr>
          <p:cNvSpPr txBox="1"/>
          <p:nvPr/>
        </p:nvSpPr>
        <p:spPr>
          <a:xfrm>
            <a:off x="5607605" y="2875001"/>
            <a:ext cx="1215500" cy="1329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0" lang="ko-KR" altLang="en-US" sz="2400" b="1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Pretendard ExtraBold" panose="02000503000000020004" pitchFamily="2" charset="-127"/>
              </a:rPr>
              <a:t>총 </a:t>
            </a:r>
            <a:r>
              <a:rPr lang="en-US" altLang="ko-KR" sz="2400" b="1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Pretendard ExtraBold" panose="02000503000000020004" pitchFamily="2" charset="-127"/>
              </a:rPr>
              <a:t>35</a:t>
            </a:r>
            <a:r>
              <a:rPr kumimoji="0" lang="ko-KR" altLang="en-US" sz="2400" b="1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Pretendard ExtraBold" panose="02000503000000020004" pitchFamily="2" charset="-127"/>
              </a:rPr>
              <a:t>개의 독립변수</a:t>
            </a:r>
            <a:endParaRPr kumimoji="0" lang="en-US" altLang="ko-KR" sz="24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002060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B948A-5240-4F80-C4F5-214684AF8E18}"/>
              </a:ext>
            </a:extLst>
          </p:cNvPr>
          <p:cNvSpPr txBox="1"/>
          <p:nvPr/>
        </p:nvSpPr>
        <p:spPr>
          <a:xfrm>
            <a:off x="100330" y="76199"/>
            <a:ext cx="78226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</a:rPr>
              <a:t>PART</a:t>
            </a: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3</a:t>
            </a:r>
            <a:endParaRPr kumimoji="0" lang="ko-KR" altLang="en-US" sz="1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002060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grpSp>
        <p:nvGrpSpPr>
          <p:cNvPr id="38" name="Group 5">
            <a:extLst>
              <a:ext uri="{FF2B5EF4-FFF2-40B4-BE49-F238E27FC236}">
                <a16:creationId xmlns:a16="http://schemas.microsoft.com/office/drawing/2014/main" id="{D793AE61-CB90-400D-B49D-98F34C85DF7E}"/>
              </a:ext>
            </a:extLst>
          </p:cNvPr>
          <p:cNvGrpSpPr/>
          <p:nvPr/>
        </p:nvGrpSpPr>
        <p:grpSpPr>
          <a:xfrm>
            <a:off x="0" y="6450556"/>
            <a:ext cx="12192000" cy="407444"/>
            <a:chOff x="0" y="0"/>
            <a:chExt cx="6671512" cy="222955"/>
          </a:xfrm>
        </p:grpSpPr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1F9ECA5C-E45B-A32B-1606-074674D175B4}"/>
                </a:ext>
              </a:extLst>
            </p:cNvPr>
            <p:cNvSpPr/>
            <p:nvPr/>
          </p:nvSpPr>
          <p:spPr>
            <a:xfrm>
              <a:off x="0" y="0"/>
              <a:ext cx="6671512" cy="222955"/>
            </a:xfrm>
            <a:custGeom>
              <a:avLst/>
              <a:gdLst/>
              <a:ahLst/>
              <a:cxnLst/>
              <a:rect l="l" t="t" r="r" b="b"/>
              <a:pathLst>
                <a:path w="6671512" h="222955">
                  <a:moveTo>
                    <a:pt x="0" y="0"/>
                  </a:moveTo>
                  <a:lnTo>
                    <a:pt x="6671512" y="0"/>
                  </a:lnTo>
                  <a:lnTo>
                    <a:pt x="6671512" y="222955"/>
                  </a:lnTo>
                  <a:lnTo>
                    <a:pt x="0" y="222955"/>
                  </a:lnTo>
                  <a:close/>
                </a:path>
              </a:pathLst>
            </a:custGeom>
            <a:solidFill>
              <a:srgbClr val="0283F2">
                <a:alpha val="51765"/>
              </a:srgbClr>
            </a:solidFill>
          </p:spPr>
          <p:txBody>
            <a:bodyPr/>
            <a:lstStyle/>
            <a:p>
              <a:endParaRPr lang="ko-KR" altLang="en-US" sz="1200"/>
            </a:p>
          </p:txBody>
        </p:sp>
      </p:grpSp>
      <p:grpSp>
        <p:nvGrpSpPr>
          <p:cNvPr id="40" name="Group 7">
            <a:extLst>
              <a:ext uri="{FF2B5EF4-FFF2-40B4-BE49-F238E27FC236}">
                <a16:creationId xmlns:a16="http://schemas.microsoft.com/office/drawing/2014/main" id="{227E7877-C6FE-D216-28D7-C3C6EE7F95B2}"/>
              </a:ext>
            </a:extLst>
          </p:cNvPr>
          <p:cNvGrpSpPr/>
          <p:nvPr/>
        </p:nvGrpSpPr>
        <p:grpSpPr>
          <a:xfrm>
            <a:off x="0" y="6450556"/>
            <a:ext cx="6095346" cy="407444"/>
            <a:chOff x="0" y="0"/>
            <a:chExt cx="3335398" cy="222955"/>
          </a:xfrm>
        </p:grpSpPr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6272622B-35BD-E8F9-295B-6A6248494E9A}"/>
                </a:ext>
              </a:extLst>
            </p:cNvPr>
            <p:cNvSpPr/>
            <p:nvPr/>
          </p:nvSpPr>
          <p:spPr>
            <a:xfrm>
              <a:off x="0" y="0"/>
              <a:ext cx="3335398" cy="222955"/>
            </a:xfrm>
            <a:custGeom>
              <a:avLst/>
              <a:gdLst/>
              <a:ahLst/>
              <a:cxnLst/>
              <a:rect l="l" t="t" r="r" b="b"/>
              <a:pathLst>
                <a:path w="3335398" h="222955">
                  <a:moveTo>
                    <a:pt x="0" y="0"/>
                  </a:moveTo>
                  <a:lnTo>
                    <a:pt x="3335398" y="0"/>
                  </a:lnTo>
                  <a:lnTo>
                    <a:pt x="3335398" y="222955"/>
                  </a:lnTo>
                  <a:lnTo>
                    <a:pt x="0" y="222955"/>
                  </a:lnTo>
                  <a:close/>
                </a:path>
              </a:pathLst>
            </a:custGeom>
            <a:solidFill>
              <a:srgbClr val="0283F2">
                <a:alpha val="51765"/>
              </a:srgbClr>
            </a:solidFill>
          </p:spPr>
          <p:txBody>
            <a:bodyPr/>
            <a:lstStyle/>
            <a:p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59129875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EBECF0"/>
      </a:accent1>
      <a:accent2>
        <a:srgbClr val="232669"/>
      </a:accent2>
      <a:accent3>
        <a:srgbClr val="0583F2"/>
      </a:accent3>
      <a:accent4>
        <a:srgbClr val="FFFF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accent3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2000" spc="-50" dirty="0">
            <a:ln>
              <a:solidFill>
                <a:schemeClr val="accent1">
                  <a:alpha val="0"/>
                </a:schemeClr>
              </a:solidFill>
            </a:ln>
            <a:solidFill>
              <a:schemeClr val="accent3"/>
            </a:solidFill>
            <a:latin typeface="G마켓 산스 TTF Medium" panose="02000000000000000000" pitchFamily="2" charset="-127"/>
            <a:ea typeface="G마켓 산스 TTF Medium" panose="02000000000000000000" pitchFamily="2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사용자 지정 2">
    <a:dk1>
      <a:sysClr val="windowText" lastClr="000000"/>
    </a:dk1>
    <a:lt1>
      <a:sysClr val="window" lastClr="FFFFFF"/>
    </a:lt1>
    <a:dk2>
      <a:srgbClr val="FFFF00"/>
    </a:dk2>
    <a:lt2>
      <a:srgbClr val="FFFF00"/>
    </a:lt2>
    <a:accent1>
      <a:srgbClr val="EBECF0"/>
    </a:accent1>
    <a:accent2>
      <a:srgbClr val="232669"/>
    </a:accent2>
    <a:accent3>
      <a:srgbClr val="0583F2"/>
    </a:accent3>
    <a:accent4>
      <a:srgbClr val="FFFF00"/>
    </a:accent4>
    <a:accent5>
      <a:srgbClr val="FFFF00"/>
    </a:accent5>
    <a:accent6>
      <a:srgbClr val="FFFF00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7322</TotalTime>
  <Words>1221</Words>
  <Application>Microsoft Office PowerPoint</Application>
  <PresentationFormat>와이드스크린</PresentationFormat>
  <Paragraphs>350</Paragraphs>
  <Slides>25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7" baseType="lpstr">
      <vt:lpstr>Aptos</vt:lpstr>
      <vt:lpstr>WenQuanYiZenHei</vt:lpstr>
      <vt:lpstr>Gmarket Sans TTF Medium</vt:lpstr>
      <vt:lpstr>LiberationMono</vt:lpstr>
      <vt:lpstr>맑은 고딕</vt:lpstr>
      <vt:lpstr>Gmarket Sans TTF Bold</vt:lpstr>
      <vt:lpstr>G마켓 산스 TTF Bold</vt:lpstr>
      <vt:lpstr>Pretendard Medium</vt:lpstr>
      <vt:lpstr>굴림</vt:lpstr>
      <vt:lpstr>Arial</vt:lpstr>
      <vt:lpstr>G마켓 산스 TTF Medium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dayeon ko</dc:creator>
  <cp:lastModifiedBy>campus1 N040</cp:lastModifiedBy>
  <cp:revision>147</cp:revision>
  <dcterms:created xsi:type="dcterms:W3CDTF">2024-06-04T03:12:36Z</dcterms:created>
  <dcterms:modified xsi:type="dcterms:W3CDTF">2024-06-15T03:42:32Z</dcterms:modified>
</cp:coreProperties>
</file>